
<file path=[Content_Types].xml><?xml version="1.0" encoding="utf-8"?>
<Types xmlns="http://schemas.openxmlformats.org/package/2006/content-types">
  <Default Extension="png" ContentType="image/png"/>
  <Default Extension="wm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81" r:id="rId2"/>
    <p:sldId id="290" r:id="rId3"/>
    <p:sldId id="288" r:id="rId4"/>
    <p:sldId id="278" r:id="rId5"/>
    <p:sldId id="279" r:id="rId6"/>
    <p:sldId id="280" r:id="rId7"/>
    <p:sldId id="284" r:id="rId8"/>
    <p:sldId id="287" r:id="rId9"/>
    <p:sldId id="266" r:id="rId10"/>
    <p:sldId id="256" r:id="rId11"/>
    <p:sldId id="267" r:id="rId12"/>
    <p:sldId id="257" r:id="rId13"/>
    <p:sldId id="268" r:id="rId14"/>
    <p:sldId id="258" r:id="rId15"/>
    <p:sldId id="269" r:id="rId16"/>
    <p:sldId id="270" r:id="rId17"/>
    <p:sldId id="259" r:id="rId18"/>
    <p:sldId id="260" r:id="rId19"/>
    <p:sldId id="271" r:id="rId20"/>
    <p:sldId id="261" r:id="rId21"/>
    <p:sldId id="272" r:id="rId22"/>
    <p:sldId id="273" r:id="rId23"/>
    <p:sldId id="262" r:id="rId24"/>
    <p:sldId id="274" r:id="rId25"/>
    <p:sldId id="264" r:id="rId26"/>
    <p:sldId id="263" r:id="rId27"/>
    <p:sldId id="275" r:id="rId28"/>
    <p:sldId id="276" r:id="rId29"/>
    <p:sldId id="277" r:id="rId30"/>
    <p:sldId id="265" r:id="rId31"/>
    <p:sldId id="282" r:id="rId32"/>
    <p:sldId id="283" r:id="rId33"/>
    <p:sldId id="285" r:id="rId34"/>
    <p:sldId id="286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01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1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84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5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37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6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7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53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2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6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1D989-F04B-4A3D-925E-0BF0E07C893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7312-01ED-4445-8052-3D0A58ED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6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556792"/>
            <a:ext cx="6408712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9600" dirty="0" err="1" smtClean="0"/>
              <a:t>SPaG</a:t>
            </a:r>
            <a:endParaRPr lang="en-GB" sz="9600" dirty="0" smtClean="0"/>
          </a:p>
          <a:p>
            <a:pPr algn="ctr"/>
            <a:r>
              <a:rPr lang="en-GB" sz="9600" dirty="0" smtClean="0"/>
              <a:t>in Rhyme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3981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38276" y="740603"/>
            <a:ext cx="7488832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Proper </a:t>
            </a:r>
            <a:r>
              <a:rPr lang="en-GB" sz="2400" b="1" dirty="0">
                <a:solidFill>
                  <a:srgbClr val="0070C0"/>
                </a:solidFill>
              </a:rPr>
              <a:t>nouns </a:t>
            </a:r>
            <a:r>
              <a:rPr lang="en-GB" sz="2400" dirty="0"/>
              <a:t>need capitals to make them all </a:t>
            </a:r>
            <a:r>
              <a:rPr lang="en-GB" sz="2400" dirty="0" smtClean="0"/>
              <a:t>unique,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London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Jack</a:t>
            </a:r>
            <a:r>
              <a:rPr lang="en-GB" sz="2400" dirty="0"/>
              <a:t> or </a:t>
            </a:r>
            <a:r>
              <a:rPr lang="en-GB" sz="2400" b="1" dirty="0">
                <a:solidFill>
                  <a:srgbClr val="FF0000"/>
                </a:solidFill>
              </a:rPr>
              <a:t>River Thames</a:t>
            </a:r>
            <a:r>
              <a:rPr lang="en-GB" sz="2400" dirty="0"/>
              <a:t>, or maybe </a:t>
            </a:r>
            <a:r>
              <a:rPr lang="en-GB" sz="2400" b="1" dirty="0">
                <a:solidFill>
                  <a:srgbClr val="FF0000"/>
                </a:solidFill>
              </a:rPr>
              <a:t>Ancient </a:t>
            </a:r>
            <a:r>
              <a:rPr lang="en-GB" sz="2400" b="1" dirty="0" smtClean="0">
                <a:solidFill>
                  <a:srgbClr val="FF0000"/>
                </a:solidFill>
              </a:rPr>
              <a:t>Greek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13603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Oliver\Desktop\Untitled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2892524" cy="213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Oliver\Desktop\Untitled 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40615"/>
            <a:ext cx="2603704" cy="172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9675" y="5212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52627" y="740603"/>
            <a:ext cx="7094729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Collective </a:t>
            </a:r>
            <a:r>
              <a:rPr lang="en-GB" sz="2400" b="1" dirty="0">
                <a:solidFill>
                  <a:srgbClr val="0070C0"/>
                </a:solidFill>
              </a:rPr>
              <a:t>nouns </a:t>
            </a:r>
            <a:r>
              <a:rPr lang="en-GB" sz="2400" dirty="0"/>
              <a:t>take animals and put them in a </a:t>
            </a:r>
            <a:r>
              <a:rPr lang="en-GB" sz="2400" dirty="0" smtClean="0"/>
              <a:t>group,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b="1" dirty="0">
                <a:solidFill>
                  <a:srgbClr val="FF0000"/>
                </a:solidFill>
              </a:rPr>
              <a:t>herd</a:t>
            </a:r>
            <a:r>
              <a:rPr lang="en-GB" sz="2400" dirty="0"/>
              <a:t> of cows, a </a:t>
            </a:r>
            <a:r>
              <a:rPr lang="en-GB" sz="2400" b="1" dirty="0">
                <a:solidFill>
                  <a:srgbClr val="FF0000"/>
                </a:solidFill>
              </a:rPr>
              <a:t>flock</a:t>
            </a:r>
            <a:r>
              <a:rPr lang="en-GB" sz="2400" dirty="0"/>
              <a:t> of sheep or monkeys in a </a:t>
            </a:r>
            <a:r>
              <a:rPr lang="en-GB" sz="2400" b="1" dirty="0" smtClean="0">
                <a:solidFill>
                  <a:srgbClr val="FF0000"/>
                </a:solidFill>
              </a:rPr>
              <a:t>troop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3074" name="Picture 2" descr="C:\Users\Oliver\Desktop\Untitled 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39463"/>
            <a:ext cx="2160240" cy="225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iver\Desktop\Untitled 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19893"/>
            <a:ext cx="2263403" cy="164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liver\Desktop\Untitled 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935743"/>
            <a:ext cx="2334849" cy="212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15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39552" y="692696"/>
            <a:ext cx="7920880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Abstract</a:t>
            </a:r>
            <a:r>
              <a:rPr lang="en-GB" sz="2400" dirty="0"/>
              <a:t> nouns are hard to see, </a:t>
            </a:r>
            <a:r>
              <a:rPr lang="en-GB" sz="2400" dirty="0" smtClean="0"/>
              <a:t>taste</a:t>
            </a:r>
            <a:r>
              <a:rPr lang="en-GB" sz="2400" dirty="0"/>
              <a:t>, touch, </a:t>
            </a:r>
            <a:r>
              <a:rPr lang="en-GB" sz="2400" dirty="0" smtClean="0"/>
              <a:t>or smell </a:t>
            </a:r>
            <a:r>
              <a:rPr lang="en-GB" sz="2400" dirty="0"/>
              <a:t>or </a:t>
            </a:r>
            <a:r>
              <a:rPr lang="en-GB" sz="2400" dirty="0" smtClean="0"/>
              <a:t>hear,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Bravery</a:t>
            </a:r>
            <a:r>
              <a:rPr lang="en-GB" sz="2400" dirty="0" smtClean="0"/>
              <a:t>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rgbClr val="FF0000"/>
                </a:solidFill>
              </a:rPr>
              <a:t>anger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peace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confusion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trust</a:t>
            </a:r>
            <a:r>
              <a:rPr lang="en-GB" sz="2400" dirty="0"/>
              <a:t> or </a:t>
            </a:r>
            <a:r>
              <a:rPr lang="en-GB" sz="2400" b="1" dirty="0">
                <a:solidFill>
                  <a:srgbClr val="FF0000"/>
                </a:solidFill>
              </a:rPr>
              <a:t>fear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4098" name="Picture 2" descr="C:\Users\Oliver\Desktop\Untitled 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030" y="3181719"/>
            <a:ext cx="1117625" cy="208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liver\Desktop\Untitled 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74244"/>
            <a:ext cx="1800200" cy="150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liver\Desktop\Untitled 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33242"/>
            <a:ext cx="2076198" cy="17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Oliver\Desktop\Untitled 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3086594" cy="137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Oliver\Desktop\Untitled 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95452"/>
            <a:ext cx="2023558" cy="155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6656" y="5463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61190" y="740603"/>
            <a:ext cx="7632848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Pronouns</a:t>
            </a:r>
            <a:r>
              <a:rPr lang="en-GB" sz="2400" dirty="0" smtClean="0"/>
              <a:t> take </a:t>
            </a:r>
            <a:r>
              <a:rPr lang="en-GB" sz="2400" dirty="0"/>
              <a:t>the </a:t>
            </a:r>
            <a:r>
              <a:rPr lang="en-GB" sz="2400" dirty="0" smtClean="0"/>
              <a:t>proper noun </a:t>
            </a:r>
            <a:r>
              <a:rPr lang="en-GB" sz="2400" dirty="0"/>
              <a:t>and make a little </a:t>
            </a:r>
            <a:r>
              <a:rPr lang="en-GB" sz="2400" dirty="0" smtClean="0"/>
              <a:t>swap,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It's </a:t>
            </a:r>
            <a:r>
              <a:rPr lang="en-GB" sz="2400" b="1" dirty="0">
                <a:solidFill>
                  <a:srgbClr val="FF0000"/>
                </a:solidFill>
              </a:rPr>
              <a:t>mine</a:t>
            </a:r>
            <a:r>
              <a:rPr lang="en-GB" sz="2400" dirty="0"/>
              <a:t>, it's </a:t>
            </a:r>
            <a:r>
              <a:rPr lang="en-GB" sz="2400" b="1" dirty="0">
                <a:solidFill>
                  <a:srgbClr val="FF0000"/>
                </a:solidFill>
              </a:rPr>
              <a:t>theirs</a:t>
            </a:r>
            <a:r>
              <a:rPr lang="en-GB" sz="2400" dirty="0"/>
              <a:t>, it's </a:t>
            </a:r>
            <a:r>
              <a:rPr lang="en-GB" sz="2400" b="1" dirty="0">
                <a:solidFill>
                  <a:srgbClr val="FF0000"/>
                </a:solidFill>
              </a:rPr>
              <a:t>yours</a:t>
            </a:r>
            <a:r>
              <a:rPr lang="en-GB" sz="2400" dirty="0"/>
              <a:t>, it's </a:t>
            </a:r>
            <a:r>
              <a:rPr lang="en-GB" sz="2400" b="1" dirty="0">
                <a:solidFill>
                  <a:srgbClr val="FF0000"/>
                </a:solidFill>
              </a:rPr>
              <a:t>ours</a:t>
            </a:r>
            <a:r>
              <a:rPr lang="en-GB" sz="2400" dirty="0"/>
              <a:t>, it's </a:t>
            </a:r>
            <a:r>
              <a:rPr lang="en-GB" sz="2400" b="1" dirty="0">
                <a:solidFill>
                  <a:srgbClr val="FF0000"/>
                </a:solidFill>
              </a:rPr>
              <a:t>her</a:t>
            </a:r>
            <a:r>
              <a:rPr lang="en-GB" sz="2400" dirty="0"/>
              <a:t> - flip flop.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77332"/>
            <a:ext cx="3384376" cy="3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438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576" y="740603"/>
            <a:ext cx="7308812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verb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is an action word that likes to be out there </a:t>
            </a:r>
            <a:r>
              <a:rPr lang="en-GB" sz="2400" dirty="0" smtClean="0"/>
              <a:t>doing,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Running </a:t>
            </a:r>
            <a:r>
              <a:rPr lang="en-GB" sz="2400" dirty="0"/>
              <a:t>a race, </a:t>
            </a:r>
            <a:r>
              <a:rPr lang="en-GB" sz="2400" b="1" dirty="0">
                <a:solidFill>
                  <a:srgbClr val="FF0000"/>
                </a:solidFill>
              </a:rPr>
              <a:t>writing</a:t>
            </a:r>
            <a:r>
              <a:rPr lang="en-GB" sz="2400" dirty="0"/>
              <a:t> a book or a crowd that is </a:t>
            </a:r>
            <a:r>
              <a:rPr lang="en-GB" sz="2400" b="1" dirty="0">
                <a:solidFill>
                  <a:srgbClr val="FF0000"/>
                </a:solidFill>
              </a:rPr>
              <a:t>booing</a:t>
            </a:r>
            <a:r>
              <a:rPr lang="en-GB" sz="2400" dirty="0" smtClean="0"/>
              <a:t>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Oliver\Desktop\Untitled 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19" y="3039063"/>
            <a:ext cx="1706937" cy="223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liver\Desktop\Untitled 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4" y="3083193"/>
            <a:ext cx="2159794" cy="19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liver\Desktop\Untitled 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1799826" cy="176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8537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47564" y="740603"/>
            <a:ext cx="7704856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Adverbs</a:t>
            </a:r>
            <a:r>
              <a:rPr lang="en-GB" sz="2400" dirty="0" smtClean="0"/>
              <a:t> </a:t>
            </a:r>
            <a:r>
              <a:rPr lang="en-GB" sz="2400" dirty="0"/>
              <a:t>try to help the verb by saying where, when or </a:t>
            </a:r>
            <a:r>
              <a:rPr lang="en-GB" sz="2400" dirty="0" smtClean="0"/>
              <a:t>how,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He's </a:t>
            </a:r>
            <a:r>
              <a:rPr lang="en-GB" sz="2400" dirty="0"/>
              <a:t>sitting </a:t>
            </a:r>
            <a:r>
              <a:rPr lang="en-GB" sz="2400" b="1" dirty="0">
                <a:solidFill>
                  <a:srgbClr val="FF0000"/>
                </a:solidFill>
              </a:rPr>
              <a:t>quietly</a:t>
            </a:r>
            <a:r>
              <a:rPr lang="en-GB" sz="2400" dirty="0"/>
              <a:t>,  going </a:t>
            </a:r>
            <a:r>
              <a:rPr lang="en-GB" sz="2400" b="1" dirty="0" smtClean="0">
                <a:solidFill>
                  <a:srgbClr val="FF0000"/>
                </a:solidFill>
              </a:rPr>
              <a:t>upstairs</a:t>
            </a:r>
            <a:r>
              <a:rPr lang="en-GB" sz="2400" dirty="0" smtClean="0"/>
              <a:t> </a:t>
            </a:r>
            <a:r>
              <a:rPr lang="en-GB" sz="2400" dirty="0"/>
              <a:t>or leaving </a:t>
            </a:r>
            <a:r>
              <a:rPr lang="en-GB" sz="2400" b="1" dirty="0" smtClean="0">
                <a:solidFill>
                  <a:srgbClr val="FF0000"/>
                </a:solidFill>
              </a:rPr>
              <a:t>now.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Oliver\Desktop\Untitled 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8793"/>
            <a:ext cx="2804457" cy="86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iver\Desktop\Untitled 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24751"/>
            <a:ext cx="2520280" cy="274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liver\Desktop\Untitled 2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6" y="3218793"/>
            <a:ext cx="2448272" cy="230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5223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26652" y="740603"/>
            <a:ext cx="7746679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Adjectives</a:t>
            </a:r>
            <a:r>
              <a:rPr lang="en-GB" sz="2400" dirty="0" smtClean="0"/>
              <a:t> describe all things, they fill the world with colour,</a:t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Wrinkly</a:t>
            </a:r>
            <a:r>
              <a:rPr lang="en-GB" sz="2400" dirty="0" smtClean="0"/>
              <a:t> face or </a:t>
            </a:r>
            <a:r>
              <a:rPr lang="en-GB" sz="2400" b="1" dirty="0" smtClean="0">
                <a:solidFill>
                  <a:srgbClr val="FF0000"/>
                </a:solidFill>
              </a:rPr>
              <a:t>spotty</a:t>
            </a:r>
            <a:r>
              <a:rPr lang="en-GB" sz="2400" dirty="0" smtClean="0"/>
              <a:t> dog without them its much duller.</a:t>
            </a:r>
          </a:p>
        </p:txBody>
      </p:sp>
      <p:pic>
        <p:nvPicPr>
          <p:cNvPr id="8194" name="Picture 2" descr="C:\Users\Oliver\Desktop\Untitled 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5598"/>
            <a:ext cx="3369284" cy="235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liver\Desktop\Untitled 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94" y="2852935"/>
            <a:ext cx="3579206" cy="2807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76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11560" y="727062"/>
            <a:ext cx="7776864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Prepositions</a:t>
            </a:r>
            <a:r>
              <a:rPr lang="en-GB" sz="2400" dirty="0" smtClean="0"/>
              <a:t> </a:t>
            </a:r>
            <a:r>
              <a:rPr lang="en-GB" sz="2400" dirty="0"/>
              <a:t>show when or where, it could be time or </a:t>
            </a:r>
            <a:r>
              <a:rPr lang="en-GB" sz="2400" dirty="0" smtClean="0"/>
              <a:t>place,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Sitting </a:t>
            </a:r>
            <a:r>
              <a:rPr lang="en-GB" sz="2400" b="1" dirty="0">
                <a:solidFill>
                  <a:srgbClr val="FF0000"/>
                </a:solidFill>
              </a:rPr>
              <a:t>under</a:t>
            </a:r>
            <a:r>
              <a:rPr lang="en-GB" sz="2400" dirty="0"/>
              <a:t>, looking </a:t>
            </a:r>
            <a:r>
              <a:rPr lang="en-GB" sz="2400" b="1" dirty="0">
                <a:solidFill>
                  <a:srgbClr val="FF0000"/>
                </a:solidFill>
              </a:rPr>
              <a:t>inside</a:t>
            </a:r>
            <a:r>
              <a:rPr lang="en-GB" sz="2400" dirty="0"/>
              <a:t> or stopping </a:t>
            </a:r>
            <a:r>
              <a:rPr lang="en-GB" sz="2400" b="1" dirty="0">
                <a:solidFill>
                  <a:srgbClr val="FF0000"/>
                </a:solidFill>
              </a:rPr>
              <a:t>during</a:t>
            </a:r>
            <a:r>
              <a:rPr lang="en-GB" sz="2400" dirty="0"/>
              <a:t> a race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9218" name="Picture 2" descr="C:\Users\Oliver\Desktop\Untitled 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55559"/>
            <a:ext cx="1800200" cy="314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liver\Desktop\Untitled 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30" y="2683282"/>
            <a:ext cx="2443837" cy="289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Oliver\Desktop\Untitled 3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2" y="3020531"/>
            <a:ext cx="2763148" cy="252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837" y="188640"/>
            <a:ext cx="8712968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7" y="692696"/>
            <a:ext cx="852752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Singular</a:t>
            </a:r>
            <a:r>
              <a:rPr lang="en-GB" sz="2400" dirty="0"/>
              <a:t> means </a:t>
            </a:r>
            <a:r>
              <a:rPr lang="en-GB" sz="2400" dirty="0" smtClean="0"/>
              <a:t>there’s only one</a:t>
            </a:r>
            <a:r>
              <a:rPr lang="en-GB" sz="2400" dirty="0"/>
              <a:t>, alone without a chum,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300" dirty="0" smtClean="0"/>
              <a:t>One </a:t>
            </a:r>
            <a:r>
              <a:rPr lang="en-GB" sz="2300" b="1" dirty="0">
                <a:solidFill>
                  <a:srgbClr val="FF0000"/>
                </a:solidFill>
              </a:rPr>
              <a:t>apple</a:t>
            </a:r>
            <a:r>
              <a:rPr lang="en-GB" sz="2300" dirty="0"/>
              <a:t>, one </a:t>
            </a:r>
            <a:r>
              <a:rPr lang="en-GB" sz="2300" b="1" dirty="0">
                <a:solidFill>
                  <a:srgbClr val="FF0000"/>
                </a:solidFill>
              </a:rPr>
              <a:t>ball</a:t>
            </a:r>
            <a:r>
              <a:rPr lang="en-GB" sz="2300" dirty="0"/>
              <a:t>, one </a:t>
            </a:r>
            <a:r>
              <a:rPr lang="en-GB" sz="2300" b="1" dirty="0">
                <a:solidFill>
                  <a:srgbClr val="FF0000"/>
                </a:solidFill>
              </a:rPr>
              <a:t>pen</a:t>
            </a:r>
            <a:r>
              <a:rPr lang="en-GB" sz="2300" dirty="0"/>
              <a:t>, one </a:t>
            </a:r>
            <a:r>
              <a:rPr lang="en-GB" sz="2300" b="1" dirty="0">
                <a:solidFill>
                  <a:srgbClr val="FF0000"/>
                </a:solidFill>
              </a:rPr>
              <a:t>book</a:t>
            </a:r>
            <a:r>
              <a:rPr lang="en-GB" sz="2300" dirty="0"/>
              <a:t>, </a:t>
            </a:r>
            <a:r>
              <a:rPr lang="en-GB" sz="2300" dirty="0" smtClean="0"/>
              <a:t>they’re always looking glum.</a:t>
            </a:r>
            <a:endParaRPr lang="en-GB" sz="23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Oliver\Desktop\Untitled 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7" y="3377694"/>
            <a:ext cx="1494419" cy="135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iver\Desktop\Untitled 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60" y="2778295"/>
            <a:ext cx="2233395" cy="223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iver\Desktop\Untitled 3jkhk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05860"/>
            <a:ext cx="1584176" cy="210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iver\Desktop\ghjgh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82" y="3212976"/>
            <a:ext cx="2511179" cy="194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8712" y="1628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65249" y="740602"/>
            <a:ext cx="8206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Plural</a:t>
            </a:r>
            <a:r>
              <a:rPr lang="en-GB" sz="2400" dirty="0" smtClean="0"/>
              <a:t> </a:t>
            </a:r>
            <a:r>
              <a:rPr lang="en-GB" sz="2400" dirty="0"/>
              <a:t>means there's  more than one, in fact there could be </a:t>
            </a:r>
            <a:r>
              <a:rPr lang="en-GB" sz="2400" dirty="0" smtClean="0"/>
              <a:t>lots,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Cats</a:t>
            </a:r>
            <a:r>
              <a:rPr lang="en-GB" sz="2400" dirty="0" smtClean="0"/>
              <a:t> </a:t>
            </a:r>
            <a:r>
              <a:rPr lang="en-GB" sz="2400" dirty="0"/>
              <a:t>with </a:t>
            </a:r>
            <a:r>
              <a:rPr lang="en-GB" sz="2400" b="1" dirty="0">
                <a:solidFill>
                  <a:srgbClr val="FF0000"/>
                </a:solidFill>
              </a:rPr>
              <a:t>mats</a:t>
            </a:r>
            <a:r>
              <a:rPr lang="en-GB" sz="2400" dirty="0"/>
              <a:t>,  or </a:t>
            </a:r>
            <a:r>
              <a:rPr lang="en-GB" sz="2400" b="1" dirty="0">
                <a:solidFill>
                  <a:srgbClr val="FF0000"/>
                </a:solidFill>
              </a:rPr>
              <a:t>frogs</a:t>
            </a:r>
            <a:r>
              <a:rPr lang="en-GB" sz="2400" dirty="0"/>
              <a:t> on </a:t>
            </a:r>
            <a:r>
              <a:rPr lang="en-GB" sz="2400" b="1" dirty="0">
                <a:solidFill>
                  <a:srgbClr val="FF0000"/>
                </a:solidFill>
              </a:rPr>
              <a:t>logs</a:t>
            </a:r>
            <a:r>
              <a:rPr lang="en-GB" sz="2400" dirty="0"/>
              <a:t>, or </a:t>
            </a:r>
            <a:r>
              <a:rPr lang="en-GB" sz="2400" b="1" dirty="0">
                <a:solidFill>
                  <a:srgbClr val="FF0000"/>
                </a:solidFill>
              </a:rPr>
              <a:t>faces</a:t>
            </a:r>
            <a:r>
              <a:rPr lang="en-GB" sz="2400" dirty="0"/>
              <a:t> full of </a:t>
            </a:r>
            <a:r>
              <a:rPr lang="en-GB" sz="2400" b="1" dirty="0" smtClean="0">
                <a:solidFill>
                  <a:srgbClr val="FF0000"/>
                </a:solidFill>
              </a:rPr>
              <a:t>spots.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8" y="3118741"/>
            <a:ext cx="2302185" cy="111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liver\Desktop\ca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11" y="2814439"/>
            <a:ext cx="638066" cy="110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liver\Desktop\ca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85" y="2897741"/>
            <a:ext cx="589830" cy="101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Oliver\Desktop\cat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0" y="2623919"/>
            <a:ext cx="647046" cy="111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8" y="4841956"/>
            <a:ext cx="3268071" cy="15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cat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7" y="3741349"/>
            <a:ext cx="1502355" cy="259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liver\Desktop\cat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146" y="4268298"/>
            <a:ext cx="835218" cy="144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8840" y="3826111"/>
            <a:ext cx="1043698" cy="18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liver\Desktop\bvnmbvn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09" y="4159340"/>
            <a:ext cx="2449389" cy="162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liver\Desktop\bnmbvn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819">
            <a:off x="3904868" y="4244137"/>
            <a:ext cx="820216" cy="62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Oliver\Desktop\bnmbvn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64" y="4159340"/>
            <a:ext cx="820216" cy="62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bvnmbvn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77183"/>
            <a:ext cx="1646192" cy="109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Oliver\Desktop\bnmbvn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50" y="3052942"/>
            <a:ext cx="581217" cy="44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Oliver\Desktop\bnmbvn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800">
            <a:off x="4390867" y="2967074"/>
            <a:ext cx="520475" cy="39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iver\Desktop\nmvbm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87463"/>
            <a:ext cx="1824099" cy="177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Oliver\Desktop\nmvbm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06" y="3916362"/>
            <a:ext cx="2656642" cy="258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43380" y="571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2160" y="404664"/>
            <a:ext cx="2664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pronoun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proper noun</a:t>
            </a:r>
          </a:p>
          <a:p>
            <a:pPr>
              <a:lnSpc>
                <a:spcPct val="150000"/>
              </a:lnSpc>
            </a:pPr>
            <a:r>
              <a:rPr lang="en-GB" dirty="0"/>
              <a:t>question</a:t>
            </a:r>
          </a:p>
          <a:p>
            <a:pPr>
              <a:lnSpc>
                <a:spcPct val="150000"/>
              </a:lnSpc>
            </a:pPr>
            <a:r>
              <a:rPr lang="en-GB" dirty="0"/>
              <a:t>semicolon</a:t>
            </a:r>
          </a:p>
          <a:p>
            <a:pPr>
              <a:lnSpc>
                <a:spcPct val="150000"/>
              </a:lnSpc>
            </a:pPr>
            <a:r>
              <a:rPr lang="en-GB" dirty="0"/>
              <a:t>singular</a:t>
            </a:r>
          </a:p>
          <a:p>
            <a:pPr>
              <a:lnSpc>
                <a:spcPct val="150000"/>
              </a:lnSpc>
            </a:pPr>
            <a:r>
              <a:rPr lang="en-GB" dirty="0"/>
              <a:t>statement</a:t>
            </a:r>
          </a:p>
          <a:p>
            <a:pPr>
              <a:lnSpc>
                <a:spcPct val="150000"/>
              </a:lnSpc>
            </a:pPr>
            <a:r>
              <a:rPr lang="en-GB" dirty="0"/>
              <a:t>subject</a:t>
            </a:r>
          </a:p>
          <a:p>
            <a:pPr>
              <a:lnSpc>
                <a:spcPct val="150000"/>
              </a:lnSpc>
            </a:pPr>
            <a:r>
              <a:rPr lang="en-GB" dirty="0"/>
              <a:t>subject verb agreement</a:t>
            </a:r>
          </a:p>
          <a:p>
            <a:pPr>
              <a:lnSpc>
                <a:spcPct val="150000"/>
              </a:lnSpc>
            </a:pPr>
            <a:r>
              <a:rPr lang="en-GB" dirty="0"/>
              <a:t>subordinate clause</a:t>
            </a:r>
          </a:p>
          <a:p>
            <a:pPr>
              <a:lnSpc>
                <a:spcPct val="150000"/>
              </a:lnSpc>
            </a:pPr>
            <a:r>
              <a:rPr lang="en-GB" dirty="0"/>
              <a:t>suffix</a:t>
            </a:r>
          </a:p>
          <a:p>
            <a:pPr>
              <a:lnSpc>
                <a:spcPct val="150000"/>
              </a:lnSpc>
            </a:pPr>
            <a:r>
              <a:rPr lang="en-GB" dirty="0"/>
              <a:t>synonym</a:t>
            </a:r>
          </a:p>
          <a:p>
            <a:pPr>
              <a:lnSpc>
                <a:spcPct val="150000"/>
              </a:lnSpc>
            </a:pPr>
            <a:r>
              <a:rPr lang="en-GB" dirty="0"/>
              <a:t>verb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404664"/>
            <a:ext cx="1800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abstract noun</a:t>
            </a:r>
          </a:p>
          <a:p>
            <a:pPr>
              <a:lnSpc>
                <a:spcPct val="150000"/>
              </a:lnSpc>
            </a:pPr>
            <a:r>
              <a:rPr lang="en-GB" dirty="0"/>
              <a:t>adjective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how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when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where</a:t>
            </a:r>
          </a:p>
          <a:p>
            <a:pPr>
              <a:lnSpc>
                <a:spcPct val="150000"/>
              </a:lnSpc>
            </a:pPr>
            <a:r>
              <a:rPr lang="en-GB" dirty="0"/>
              <a:t>antonym</a:t>
            </a:r>
          </a:p>
          <a:p>
            <a:pPr>
              <a:lnSpc>
                <a:spcPct val="150000"/>
              </a:lnSpc>
            </a:pPr>
            <a:r>
              <a:rPr lang="en-GB" dirty="0"/>
              <a:t>article</a:t>
            </a:r>
          </a:p>
          <a:p>
            <a:pPr>
              <a:lnSpc>
                <a:spcPct val="150000"/>
              </a:lnSpc>
            </a:pPr>
            <a:r>
              <a:rPr lang="en-GB" dirty="0"/>
              <a:t>brackets</a:t>
            </a:r>
          </a:p>
          <a:p>
            <a:pPr>
              <a:lnSpc>
                <a:spcPct val="150000"/>
              </a:lnSpc>
            </a:pPr>
            <a:r>
              <a:rPr lang="en-GB" dirty="0"/>
              <a:t>collective noun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colon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command</a:t>
            </a:r>
          </a:p>
          <a:p>
            <a:pPr>
              <a:lnSpc>
                <a:spcPct val="150000"/>
              </a:lnSpc>
            </a:pPr>
            <a:r>
              <a:rPr lang="en-GB" dirty="0"/>
              <a:t>common noun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connective</a:t>
            </a:r>
          </a:p>
          <a:p>
            <a:pPr>
              <a:lnSpc>
                <a:spcPct val="150000"/>
              </a:lnSpc>
            </a:pPr>
            <a:r>
              <a:rPr lang="en-GB" dirty="0"/>
              <a:t>double </a:t>
            </a:r>
            <a:r>
              <a:rPr lang="en-GB" dirty="0" smtClean="0"/>
              <a:t>negative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987824" y="399130"/>
            <a:ext cx="24482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ellipse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embedded clause</a:t>
            </a:r>
          </a:p>
          <a:p>
            <a:pPr>
              <a:lnSpc>
                <a:spcPct val="150000"/>
              </a:lnSpc>
            </a:pPr>
            <a:r>
              <a:rPr lang="en-GB" dirty="0"/>
              <a:t>future tense</a:t>
            </a:r>
          </a:p>
          <a:p>
            <a:pPr>
              <a:lnSpc>
                <a:spcPct val="150000"/>
              </a:lnSpc>
            </a:pPr>
            <a:r>
              <a:rPr lang="en-GB" dirty="0"/>
              <a:t>grammatically correct</a:t>
            </a:r>
          </a:p>
          <a:p>
            <a:pPr>
              <a:lnSpc>
                <a:spcPct val="150000"/>
              </a:lnSpc>
            </a:pPr>
            <a:r>
              <a:rPr lang="en-GB" dirty="0"/>
              <a:t>imperative verb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main </a:t>
            </a:r>
            <a:r>
              <a:rPr lang="en-GB" dirty="0"/>
              <a:t>clause</a:t>
            </a:r>
          </a:p>
          <a:p>
            <a:pPr>
              <a:lnSpc>
                <a:spcPct val="150000"/>
              </a:lnSpc>
            </a:pPr>
            <a:r>
              <a:rPr lang="en-GB" dirty="0"/>
              <a:t>object</a:t>
            </a:r>
          </a:p>
          <a:p>
            <a:pPr>
              <a:lnSpc>
                <a:spcPct val="150000"/>
              </a:lnSpc>
            </a:pPr>
            <a:r>
              <a:rPr lang="en-GB" dirty="0"/>
              <a:t>passive</a:t>
            </a:r>
          </a:p>
          <a:p>
            <a:pPr>
              <a:lnSpc>
                <a:spcPct val="150000"/>
              </a:lnSpc>
            </a:pPr>
            <a:r>
              <a:rPr lang="en-GB" dirty="0"/>
              <a:t>past tense</a:t>
            </a:r>
          </a:p>
          <a:p>
            <a:pPr>
              <a:lnSpc>
                <a:spcPct val="150000"/>
              </a:lnSpc>
            </a:pPr>
            <a:r>
              <a:rPr lang="en-GB" dirty="0"/>
              <a:t>phrase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plural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prefix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preposition</a:t>
            </a:r>
          </a:p>
          <a:p>
            <a:pPr>
              <a:lnSpc>
                <a:spcPct val="150000"/>
              </a:lnSpc>
            </a:pPr>
            <a:r>
              <a:rPr lang="en-GB" dirty="0"/>
              <a:t>present </a:t>
            </a:r>
            <a:r>
              <a:rPr lang="en-GB" dirty="0" smtClean="0"/>
              <a:t>tense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30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99592" y="740603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prefix</a:t>
            </a:r>
            <a:r>
              <a:rPr lang="en-GB" sz="2400" dirty="0"/>
              <a:t> is a word part that tries to make things </a:t>
            </a:r>
            <a:r>
              <a:rPr lang="en-GB" sz="2400" dirty="0" smtClean="0"/>
              <a:t>clear,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Under</a:t>
            </a:r>
            <a:r>
              <a:rPr lang="en-GB" sz="2400" dirty="0" smtClean="0"/>
              <a:t> </a:t>
            </a:r>
            <a:r>
              <a:rPr lang="en-GB" sz="2400" dirty="0"/>
              <a:t>cooked, </a:t>
            </a:r>
            <a:r>
              <a:rPr lang="en-GB" sz="2400" b="1" dirty="0">
                <a:solidFill>
                  <a:srgbClr val="FF0000"/>
                </a:solidFill>
              </a:rPr>
              <a:t>un</a:t>
            </a:r>
            <a:r>
              <a:rPr lang="en-GB" sz="2400" dirty="0"/>
              <a:t> fortunate, </a:t>
            </a:r>
            <a:r>
              <a:rPr lang="en-GB" sz="2400" b="1" dirty="0" err="1">
                <a:solidFill>
                  <a:srgbClr val="FF0000"/>
                </a:solidFill>
              </a:rPr>
              <a:t>mis</a:t>
            </a:r>
            <a:r>
              <a:rPr lang="en-GB" sz="2400" dirty="0"/>
              <a:t> taken, </a:t>
            </a:r>
            <a:r>
              <a:rPr lang="en-GB" sz="2400" b="1" dirty="0">
                <a:solidFill>
                  <a:srgbClr val="FF0000"/>
                </a:solidFill>
              </a:rPr>
              <a:t>dis</a:t>
            </a:r>
            <a:r>
              <a:rPr lang="en-GB" sz="2400" dirty="0"/>
              <a:t> </a:t>
            </a:r>
            <a:r>
              <a:rPr lang="en-GB" sz="2400" dirty="0" smtClean="0"/>
              <a:t>appear.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Oliver\Desktop\xcbxc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860183" cy="433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11560" y="740603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suffix</a:t>
            </a:r>
            <a:r>
              <a:rPr lang="en-GB" sz="2400" dirty="0"/>
              <a:t> goes upon the end so here's a few to chant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err="1" smtClean="0">
                <a:solidFill>
                  <a:srgbClr val="FF0000"/>
                </a:solidFill>
              </a:rPr>
              <a:t>Sion</a:t>
            </a:r>
            <a:r>
              <a:rPr lang="en-GB" sz="2400" b="1" dirty="0">
                <a:solidFill>
                  <a:srgbClr val="FF0000"/>
                </a:solidFill>
              </a:rPr>
              <a:t>, shun, </a:t>
            </a:r>
            <a:r>
              <a:rPr lang="en-GB" sz="2400" b="1" dirty="0" err="1">
                <a:solidFill>
                  <a:srgbClr val="FF0000"/>
                </a:solidFill>
              </a:rPr>
              <a:t>ic</a:t>
            </a:r>
            <a:r>
              <a:rPr lang="en-GB" sz="2400" b="1" dirty="0">
                <a:solidFill>
                  <a:srgbClr val="FF0000"/>
                </a:solidFill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</a:rPr>
              <a:t>ly</a:t>
            </a:r>
            <a:r>
              <a:rPr lang="en-GB" sz="2400" b="1" dirty="0" smtClean="0">
                <a:solidFill>
                  <a:srgbClr val="FF0000"/>
                </a:solidFill>
              </a:rPr>
              <a:t>  -  </a:t>
            </a:r>
            <a:r>
              <a:rPr lang="en-GB" sz="2400" b="1" dirty="0" err="1">
                <a:solidFill>
                  <a:srgbClr val="FF0000"/>
                </a:solidFill>
              </a:rPr>
              <a:t>ible</a:t>
            </a:r>
            <a:r>
              <a:rPr lang="en-GB" sz="2400" b="1" dirty="0">
                <a:solidFill>
                  <a:srgbClr val="FF0000"/>
                </a:solidFill>
              </a:rPr>
              <a:t>, able, </a:t>
            </a:r>
            <a:r>
              <a:rPr lang="en-GB" sz="2400" b="1" dirty="0" err="1" smtClean="0">
                <a:solidFill>
                  <a:srgbClr val="FF0000"/>
                </a:solidFill>
              </a:rPr>
              <a:t>ful</a:t>
            </a:r>
            <a:r>
              <a:rPr lang="en-GB" sz="2400" b="1" dirty="0" smtClean="0">
                <a:solidFill>
                  <a:srgbClr val="FF0000"/>
                </a:solidFill>
              </a:rPr>
              <a:t> -   </a:t>
            </a:r>
            <a:r>
              <a:rPr lang="en-GB" sz="2400" b="1" dirty="0">
                <a:solidFill>
                  <a:srgbClr val="FF0000"/>
                </a:solidFill>
              </a:rPr>
              <a:t>less, ness, </a:t>
            </a:r>
            <a:r>
              <a:rPr lang="en-GB" sz="2400" b="1" dirty="0" err="1">
                <a:solidFill>
                  <a:srgbClr val="FF0000"/>
                </a:solidFill>
              </a:rPr>
              <a:t>ment</a:t>
            </a:r>
            <a:r>
              <a:rPr lang="en-GB" sz="2400" b="1" dirty="0">
                <a:solidFill>
                  <a:srgbClr val="FF0000"/>
                </a:solidFill>
              </a:rPr>
              <a:t>, </a:t>
            </a:r>
            <a:r>
              <a:rPr lang="en-GB" sz="2400" b="1" dirty="0" err="1">
                <a:solidFill>
                  <a:srgbClr val="FF0000"/>
                </a:solidFill>
              </a:rPr>
              <a:t>er</a:t>
            </a:r>
            <a:r>
              <a:rPr lang="en-GB" sz="2400" b="1" dirty="0">
                <a:solidFill>
                  <a:srgbClr val="FF0000"/>
                </a:solidFill>
              </a:rPr>
              <a:t>, ant</a:t>
            </a:r>
          </a:p>
        </p:txBody>
      </p:sp>
      <p:pic>
        <p:nvPicPr>
          <p:cNvPr id="4098" name="Picture 2" descr="C:\Users\Oliver\Desktop\vbnmvb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57" y="2348880"/>
            <a:ext cx="5010861" cy="290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07917" y="740603"/>
            <a:ext cx="7780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</a:t>
            </a:r>
            <a:r>
              <a:rPr lang="en-GB" sz="2400" b="1" dirty="0">
                <a:solidFill>
                  <a:srgbClr val="0070C0"/>
                </a:solidFill>
              </a:rPr>
              <a:t>main clause </a:t>
            </a:r>
            <a:r>
              <a:rPr lang="en-GB" sz="2400" dirty="0"/>
              <a:t>is a sentence that stands there on its own.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The </a:t>
            </a:r>
            <a:r>
              <a:rPr lang="en-GB" sz="2400" b="1" dirty="0">
                <a:solidFill>
                  <a:srgbClr val="FF0000"/>
                </a:solidFill>
              </a:rPr>
              <a:t>cat sat on the mat </a:t>
            </a:r>
            <a:r>
              <a:rPr lang="en-GB" sz="2400" dirty="0"/>
              <a:t>whilst talking on the phone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7112"/>
            <a:ext cx="4204175" cy="203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liver\Desktop\nvbmnv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38" y="3068960"/>
            <a:ext cx="2117066" cy="261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169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94611" y="740603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clause</a:t>
            </a:r>
            <a:r>
              <a:rPr lang="en-GB" sz="2400" dirty="0"/>
              <a:t> that is </a:t>
            </a:r>
            <a:r>
              <a:rPr lang="en-GB" sz="2400" b="1" dirty="0">
                <a:solidFill>
                  <a:srgbClr val="0070C0"/>
                </a:solidFill>
              </a:rPr>
              <a:t>subordinate</a:t>
            </a:r>
            <a:r>
              <a:rPr lang="en-GB" sz="2400" dirty="0"/>
              <a:t> will help the clause that's </a:t>
            </a:r>
            <a:r>
              <a:rPr lang="en-GB" sz="2400" dirty="0" smtClean="0"/>
              <a:t>main,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cat ran back inside the house </a:t>
            </a:r>
            <a:r>
              <a:rPr lang="en-GB" sz="2400" b="1" dirty="0">
                <a:solidFill>
                  <a:srgbClr val="FF0000"/>
                </a:solidFill>
              </a:rPr>
              <a:t>whenever it saw the rain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4" name="Picture 2" descr="C:\Users\Oliver\Desktop\Untitled 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" y="4149080"/>
            <a:ext cx="3552913" cy="223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Oliver\Desktop\bvmnvbn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35" y="2620103"/>
            <a:ext cx="1924843" cy="196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liver\Desktop\Untitled 18nbcvnbcvb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56866"/>
            <a:ext cx="1987600" cy="134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92974" y="740603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An </a:t>
            </a:r>
            <a:r>
              <a:rPr lang="en-GB" sz="2400" b="1" dirty="0">
                <a:solidFill>
                  <a:srgbClr val="0070C0"/>
                </a:solidFill>
              </a:rPr>
              <a:t>embedded clause </a:t>
            </a:r>
            <a:r>
              <a:rPr lang="en-GB" sz="2400" dirty="0"/>
              <a:t>is placed inside with commas all </a:t>
            </a:r>
            <a:r>
              <a:rPr lang="en-GB" sz="2400" dirty="0" smtClean="0"/>
              <a:t>around,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cat, </a:t>
            </a:r>
            <a:r>
              <a:rPr lang="en-GB" sz="2400" b="1" dirty="0">
                <a:solidFill>
                  <a:srgbClr val="FF0000"/>
                </a:solidFill>
              </a:rPr>
              <a:t>which was sneaky</a:t>
            </a:r>
            <a:r>
              <a:rPr lang="en-GB" sz="2400" dirty="0"/>
              <a:t>, walked in without a sound.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860577" cy="352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29384" y="692696"/>
            <a:ext cx="7741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Phrases</a:t>
            </a:r>
            <a:r>
              <a:rPr lang="en-GB" sz="2400" dirty="0" smtClean="0"/>
              <a:t> </a:t>
            </a:r>
            <a:r>
              <a:rPr lang="en-GB" sz="2400" dirty="0"/>
              <a:t>are a group of words; no subject does a </a:t>
            </a:r>
            <a:r>
              <a:rPr lang="en-GB" sz="2400" dirty="0" smtClean="0"/>
              <a:t>verb,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A </a:t>
            </a:r>
            <a:r>
              <a:rPr lang="en-GB" sz="2400" b="1" dirty="0">
                <a:solidFill>
                  <a:srgbClr val="FF0000"/>
                </a:solidFill>
              </a:rPr>
              <a:t>lovely beach with golden sand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rgbClr val="FF0000"/>
                </a:solidFill>
              </a:rPr>
              <a:t>please do not </a:t>
            </a:r>
            <a:r>
              <a:rPr lang="en-GB" sz="2400" b="1" dirty="0" smtClean="0">
                <a:solidFill>
                  <a:srgbClr val="FF0000"/>
                </a:solidFill>
              </a:rPr>
              <a:t>disturb.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Oliver\Desktop\Untitled 20hjfgjh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4" y="3284984"/>
            <a:ext cx="4318967" cy="270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liver\Desktop\Untitled 21ncvbn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1848279" cy="407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866" y="559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88640"/>
            <a:ext cx="8784976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23528" y="69269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Synonym </a:t>
            </a:r>
            <a:r>
              <a:rPr lang="en-GB" sz="2400" dirty="0" smtClean="0"/>
              <a:t>means just the same, only words that sound much better,</a:t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r>
              <a:rPr lang="en-GB" sz="2400" b="1" dirty="0" smtClean="0">
                <a:solidFill>
                  <a:srgbClr val="FF0000"/>
                </a:solidFill>
              </a:rPr>
              <a:t>ig</a:t>
            </a:r>
            <a:r>
              <a:rPr lang="en-GB" sz="2400" dirty="0" smtClean="0"/>
              <a:t> is </a:t>
            </a:r>
            <a:r>
              <a:rPr lang="en-GB" sz="2400" b="1" dirty="0" smtClean="0">
                <a:solidFill>
                  <a:srgbClr val="FF0000"/>
                </a:solidFill>
              </a:rPr>
              <a:t>vast</a:t>
            </a:r>
            <a:r>
              <a:rPr lang="en-GB" sz="2400" dirty="0" smtClean="0"/>
              <a:t>, </a:t>
            </a:r>
            <a:r>
              <a:rPr lang="en-GB" sz="2400" b="1" dirty="0" smtClean="0">
                <a:solidFill>
                  <a:srgbClr val="FF0000"/>
                </a:solidFill>
              </a:rPr>
              <a:t>push</a:t>
            </a:r>
            <a:r>
              <a:rPr lang="en-GB" sz="2400" dirty="0" smtClean="0"/>
              <a:t> is </a:t>
            </a:r>
            <a:r>
              <a:rPr lang="en-GB" sz="2400" b="1" dirty="0" smtClean="0">
                <a:solidFill>
                  <a:srgbClr val="FF0000"/>
                </a:solidFill>
              </a:rPr>
              <a:t>shove</a:t>
            </a:r>
            <a:r>
              <a:rPr lang="en-GB" sz="2400" dirty="0" smtClean="0"/>
              <a:t> and a </a:t>
            </a:r>
            <a:r>
              <a:rPr lang="en-GB" sz="2400" b="1" dirty="0" smtClean="0">
                <a:solidFill>
                  <a:srgbClr val="FF0000"/>
                </a:solidFill>
              </a:rPr>
              <a:t>jumper</a:t>
            </a:r>
            <a:r>
              <a:rPr lang="en-GB" sz="2400" dirty="0" smtClean="0"/>
              <a:t> is a </a:t>
            </a:r>
            <a:r>
              <a:rPr lang="en-GB" sz="2400" b="1" dirty="0" smtClean="0">
                <a:solidFill>
                  <a:srgbClr val="FF0000"/>
                </a:solidFill>
              </a:rPr>
              <a:t>sweater</a:t>
            </a:r>
            <a:r>
              <a:rPr lang="en-GB" sz="2400" dirty="0" smtClean="0"/>
              <a:t>.</a:t>
            </a:r>
          </a:p>
        </p:txBody>
      </p:sp>
      <p:pic>
        <p:nvPicPr>
          <p:cNvPr id="9218" name="Picture 2" descr="C:\Users\Oliver\Desktop\Untitled 23cvbncv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10" y="2780928"/>
            <a:ext cx="5185323" cy="365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7544" y="62068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Antonym</a:t>
            </a:r>
            <a:r>
              <a:rPr lang="en-GB" sz="2400" dirty="0" smtClean="0"/>
              <a:t> </a:t>
            </a:r>
            <a:r>
              <a:rPr lang="en-GB" sz="2400" dirty="0"/>
              <a:t>means opposite, so swap the meaning </a:t>
            </a:r>
            <a:r>
              <a:rPr lang="en-GB" sz="2400" dirty="0" smtClean="0"/>
              <a:t>round,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Cold</a:t>
            </a:r>
            <a:r>
              <a:rPr lang="en-GB" sz="2400" dirty="0" smtClean="0"/>
              <a:t> </a:t>
            </a:r>
            <a:r>
              <a:rPr lang="en-GB" sz="2400" dirty="0"/>
              <a:t>is </a:t>
            </a:r>
            <a:r>
              <a:rPr lang="en-GB" sz="2400" b="1" dirty="0">
                <a:solidFill>
                  <a:srgbClr val="FF0000"/>
                </a:solidFill>
              </a:rPr>
              <a:t>hot</a:t>
            </a:r>
            <a:r>
              <a:rPr lang="en-GB" sz="2400" dirty="0"/>
              <a:t>, and </a:t>
            </a:r>
            <a:r>
              <a:rPr lang="en-GB" sz="2400" b="1" dirty="0">
                <a:solidFill>
                  <a:srgbClr val="FF0000"/>
                </a:solidFill>
              </a:rPr>
              <a:t>rough</a:t>
            </a:r>
            <a:r>
              <a:rPr lang="en-GB" sz="2400" dirty="0"/>
              <a:t> is </a:t>
            </a:r>
            <a:r>
              <a:rPr lang="en-GB" sz="2400" b="1" dirty="0">
                <a:solidFill>
                  <a:srgbClr val="FF0000"/>
                </a:solidFill>
              </a:rPr>
              <a:t>smooth</a:t>
            </a:r>
            <a:r>
              <a:rPr lang="en-GB" sz="2400" dirty="0"/>
              <a:t>, and </a:t>
            </a:r>
            <a:r>
              <a:rPr lang="en-GB" sz="2400" b="1" dirty="0">
                <a:solidFill>
                  <a:srgbClr val="FF0000"/>
                </a:solidFill>
              </a:rPr>
              <a:t>lost</a:t>
            </a:r>
            <a:r>
              <a:rPr lang="en-GB" sz="2400" dirty="0"/>
              <a:t> has now been </a:t>
            </a:r>
            <a:r>
              <a:rPr lang="en-GB" sz="2400" b="1" dirty="0" smtClean="0">
                <a:solidFill>
                  <a:srgbClr val="FF0000"/>
                </a:solidFill>
              </a:rPr>
              <a:t>found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40" y="2811402"/>
            <a:ext cx="3011503" cy="377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1880" y="5357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28484" y="717635"/>
            <a:ext cx="7543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Articles</a:t>
            </a:r>
            <a:r>
              <a:rPr lang="en-GB" sz="2400" dirty="0"/>
              <a:t> are little words there's just a group of </a:t>
            </a:r>
            <a:r>
              <a:rPr lang="en-GB" sz="2400" dirty="0" smtClean="0"/>
              <a:t>three,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An</a:t>
            </a:r>
            <a:r>
              <a:rPr lang="en-GB" sz="2400" dirty="0" smtClean="0"/>
              <a:t> </a:t>
            </a:r>
            <a:r>
              <a:rPr lang="en-GB" sz="2400" dirty="0"/>
              <a:t>ant, </a:t>
            </a:r>
            <a:r>
              <a:rPr lang="en-GB" sz="2400" b="1" dirty="0">
                <a:solidFill>
                  <a:srgbClr val="FF0000"/>
                </a:solidFill>
              </a:rPr>
              <a:t>an</a:t>
            </a:r>
            <a:r>
              <a:rPr lang="en-GB" sz="2400" dirty="0"/>
              <a:t> egg, </a:t>
            </a:r>
            <a:r>
              <a:rPr lang="en-GB" sz="2400" b="1" dirty="0">
                <a:solidFill>
                  <a:srgbClr val="FF0000"/>
                </a:solidFill>
              </a:rPr>
              <a:t>a</a:t>
            </a:r>
            <a:r>
              <a:rPr lang="en-GB" sz="2400" dirty="0"/>
              <a:t> bike, </a:t>
            </a:r>
            <a:r>
              <a:rPr lang="en-GB" sz="2400" b="1" dirty="0">
                <a:solidFill>
                  <a:srgbClr val="FF0000"/>
                </a:solidFill>
              </a:rPr>
              <a:t>a</a:t>
            </a:r>
            <a:r>
              <a:rPr lang="en-GB" sz="2400" dirty="0"/>
              <a:t> bird, </a:t>
            </a:r>
            <a:r>
              <a:rPr lang="en-GB" sz="2400" b="1" dirty="0">
                <a:solidFill>
                  <a:srgbClr val="FF0000"/>
                </a:solidFill>
              </a:rPr>
              <a:t>the</a:t>
            </a:r>
            <a:r>
              <a:rPr lang="en-GB" sz="2400" dirty="0"/>
              <a:t> grass, </a:t>
            </a:r>
            <a:r>
              <a:rPr lang="en-GB" sz="2400" b="1" dirty="0">
                <a:solidFill>
                  <a:srgbClr val="FF0000"/>
                </a:solidFill>
              </a:rPr>
              <a:t>the</a:t>
            </a:r>
            <a:r>
              <a:rPr lang="en-GB" sz="2400" dirty="0"/>
              <a:t> path, </a:t>
            </a:r>
            <a:r>
              <a:rPr lang="en-GB" sz="2400" b="1" dirty="0">
                <a:solidFill>
                  <a:srgbClr val="FF0000"/>
                </a:solidFill>
              </a:rPr>
              <a:t>the</a:t>
            </a:r>
            <a:r>
              <a:rPr lang="en-GB" sz="2400" dirty="0"/>
              <a:t> tree</a:t>
            </a:r>
            <a:r>
              <a:rPr lang="en-GB" sz="2400" dirty="0" smtClean="0"/>
              <a:t>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54" y="2852936"/>
            <a:ext cx="540067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4884" y="580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10379" y="740603"/>
            <a:ext cx="7610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Contractions</a:t>
            </a:r>
            <a:r>
              <a:rPr lang="en-GB" sz="2400" dirty="0"/>
              <a:t> have apostrophes to show the letters </a:t>
            </a:r>
            <a:r>
              <a:rPr lang="en-GB" sz="2400" dirty="0" smtClean="0"/>
              <a:t>missing,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</a:rPr>
              <a:t>Would've</a:t>
            </a:r>
            <a:r>
              <a:rPr lang="en-GB" sz="2400" dirty="0"/>
              <a:t>, </a:t>
            </a:r>
            <a:r>
              <a:rPr lang="en-GB" sz="2400" b="1" dirty="0" smtClean="0">
                <a:solidFill>
                  <a:srgbClr val="FF0000"/>
                </a:solidFill>
              </a:rPr>
              <a:t>could've</a:t>
            </a:r>
            <a:r>
              <a:rPr lang="en-GB" sz="2400" dirty="0" smtClean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should've</a:t>
            </a:r>
            <a:r>
              <a:rPr lang="en-GB" sz="2400" dirty="0"/>
              <a:t>, this is called; </a:t>
            </a:r>
            <a:r>
              <a:rPr lang="en-GB" sz="2400" dirty="0" smtClean="0"/>
              <a:t>omission.</a:t>
            </a:r>
            <a:endParaRPr lang="en-GB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4466957" cy="327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Oliver\Desktop\ghdfg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83" y="3356992"/>
            <a:ext cx="3406681" cy="255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403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852936"/>
            <a:ext cx="640871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The Full </a:t>
            </a:r>
            <a:r>
              <a:rPr lang="en-GB" sz="6000" dirty="0" err="1" smtClean="0"/>
              <a:t>SPaG</a:t>
            </a:r>
            <a:r>
              <a:rPr lang="en-GB" sz="6000" dirty="0" smtClean="0"/>
              <a:t> Poem</a:t>
            </a:r>
          </a:p>
        </p:txBody>
      </p:sp>
    </p:spTree>
    <p:extLst>
      <p:ext uri="{BB962C8B-B14F-4D97-AF65-F5344CB8AC3E}">
        <p14:creationId xmlns:p14="http://schemas.microsoft.com/office/powerpoint/2010/main" val="20376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576" y="74060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Possession</a:t>
            </a:r>
            <a:r>
              <a:rPr lang="en-GB" sz="2400" dirty="0" smtClean="0"/>
              <a:t> means to own something so use apostrophes,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b="1" dirty="0">
                <a:solidFill>
                  <a:srgbClr val="FF0000"/>
                </a:solidFill>
              </a:rPr>
              <a:t>dog's ball</a:t>
            </a:r>
            <a:r>
              <a:rPr lang="en-GB" sz="2400" dirty="0"/>
              <a:t>, the </a:t>
            </a:r>
            <a:r>
              <a:rPr lang="en-GB" sz="2400" b="1" dirty="0">
                <a:solidFill>
                  <a:srgbClr val="FF0000"/>
                </a:solidFill>
              </a:rPr>
              <a:t>man's </a:t>
            </a:r>
            <a:r>
              <a:rPr lang="en-GB" sz="2400" b="1" dirty="0" smtClean="0">
                <a:solidFill>
                  <a:srgbClr val="FF0000"/>
                </a:solidFill>
              </a:rPr>
              <a:t>hat</a:t>
            </a:r>
            <a:r>
              <a:rPr lang="en-GB" sz="2400" dirty="0" smtClean="0"/>
              <a:t>, or </a:t>
            </a:r>
            <a:r>
              <a:rPr lang="en-GB" sz="2400" b="1" dirty="0" smtClean="0">
                <a:solidFill>
                  <a:srgbClr val="FF0000"/>
                </a:solidFill>
              </a:rPr>
              <a:t>granny’s</a:t>
            </a:r>
            <a:r>
              <a:rPr lang="en-GB" sz="2400" dirty="0" smtClean="0"/>
              <a:t> knobbly knees.</a:t>
            </a:r>
            <a:endParaRPr lang="en-GB" sz="2400" dirty="0"/>
          </a:p>
        </p:txBody>
      </p:sp>
      <p:pic>
        <p:nvPicPr>
          <p:cNvPr id="13315" name="Picture 3" descr="C:\Users\Oliver\Desktop\Untitled 30hgjfgjh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62673"/>
            <a:ext cx="2232248" cy="193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Oliver\Desktop\dfghdfg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92896"/>
            <a:ext cx="3213711" cy="321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Oliver\Desktop\hgjgfj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483830" cy="248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83568" y="740603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Always keep your writing -  </a:t>
            </a:r>
            <a:r>
              <a:rPr lang="en-GB" sz="2400" b="1" dirty="0" smtClean="0">
                <a:solidFill>
                  <a:srgbClr val="0070C0"/>
                </a:solidFill>
              </a:rPr>
              <a:t>grammatic</a:t>
            </a:r>
            <a:r>
              <a:rPr lang="en-GB" sz="2400" b="1" dirty="0">
                <a:solidFill>
                  <a:srgbClr val="0070C0"/>
                </a:solidFill>
              </a:rPr>
              <a:t>a</a:t>
            </a:r>
            <a:r>
              <a:rPr lang="en-GB" sz="2400" b="1" dirty="0" smtClean="0">
                <a:solidFill>
                  <a:srgbClr val="0070C0"/>
                </a:solidFill>
              </a:rPr>
              <a:t>lly correct</a:t>
            </a:r>
            <a:r>
              <a:rPr lang="en-GB" sz="2400" dirty="0"/>
              <a:t>,</a:t>
            </a:r>
          </a:p>
          <a:p>
            <a:endParaRPr lang="en-GB" sz="2400" dirty="0" smtClean="0"/>
          </a:p>
          <a:p>
            <a:r>
              <a:rPr lang="en-GB" sz="2400" dirty="0" smtClean="0"/>
              <a:t>Missing </a:t>
            </a:r>
            <a:r>
              <a:rPr lang="en-GB" sz="2400" dirty="0"/>
              <a:t>commas, full stops; make sure it has been checked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14338" name="Picture 2" descr="C:\Users\Oliver\Desktop\Untitled 3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70021"/>
            <a:ext cx="1512168" cy="205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liver\Desktop\Untitled 3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04" y="4869160"/>
            <a:ext cx="2810428" cy="173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Oliver\Desktop\Untitled 35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1679"/>
            <a:ext cx="2736304" cy="143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Oliver\Desktop\Untitled 37.bmp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41321"/>
            <a:ext cx="2448272" cy="176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Oliver\Desktop\Untitled 36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4" y="2921679"/>
            <a:ext cx="2592288" cy="145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w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5767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712968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22114" y="69531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Double negatives </a:t>
            </a:r>
            <a:r>
              <a:rPr lang="en-GB" sz="2400" dirty="0"/>
              <a:t>do not use, 'they just </a:t>
            </a:r>
            <a:r>
              <a:rPr lang="en-GB" sz="2400" b="1" dirty="0"/>
              <a:t>don't</a:t>
            </a:r>
            <a:r>
              <a:rPr lang="en-GB" sz="2400" dirty="0"/>
              <a:t> make </a:t>
            </a:r>
            <a:r>
              <a:rPr lang="en-GB" sz="2400" b="1" dirty="0"/>
              <a:t>no</a:t>
            </a:r>
            <a:r>
              <a:rPr lang="en-GB" sz="2400" dirty="0"/>
              <a:t> sense,'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So </a:t>
            </a:r>
            <a:r>
              <a:rPr lang="en-GB" sz="2400" dirty="0"/>
              <a:t>keep it right and keep it real and with them let's dispense. </a:t>
            </a:r>
          </a:p>
        </p:txBody>
      </p:sp>
      <p:pic>
        <p:nvPicPr>
          <p:cNvPr id="15362" name="Picture 2" descr="C:\Users\Oliver\Desktop\Untitled 38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1083"/>
            <a:ext cx="2644180" cy="213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Oliver\Desktop\Untitled 4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11185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Oliver\Desktop\Untitled 39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05" y="3789040"/>
            <a:ext cx="2321312" cy="25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787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712968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39552" y="62068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subject</a:t>
            </a:r>
            <a:r>
              <a:rPr lang="en-GB" sz="2400" dirty="0"/>
              <a:t> working with a verb - together they must </a:t>
            </a:r>
            <a:r>
              <a:rPr lang="en-GB" sz="2400" b="1" dirty="0">
                <a:solidFill>
                  <a:srgbClr val="0070C0"/>
                </a:solidFill>
              </a:rPr>
              <a:t>agree</a:t>
            </a:r>
            <a:r>
              <a:rPr lang="en-GB" sz="2400" dirty="0"/>
              <a:t>,</a:t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b="1" dirty="0" smtClean="0"/>
              <a:t>We </a:t>
            </a:r>
            <a:r>
              <a:rPr lang="en-GB" sz="2400" b="1" dirty="0"/>
              <a:t>was </a:t>
            </a:r>
            <a:r>
              <a:rPr lang="en-GB" sz="2400" dirty="0"/>
              <a:t>laughing, </a:t>
            </a:r>
            <a:r>
              <a:rPr lang="en-GB" sz="2400" b="1" dirty="0"/>
              <a:t>they is </a:t>
            </a:r>
            <a:r>
              <a:rPr lang="en-GB" sz="2400" dirty="0"/>
              <a:t>playing, sounds wrong as you can see.</a:t>
            </a:r>
          </a:p>
        </p:txBody>
      </p:sp>
      <p:pic>
        <p:nvPicPr>
          <p:cNvPr id="16386" name="Picture 2" descr="C:\Users\Oliver\Desktop\Untitled 43.bmp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07480"/>
            <a:ext cx="3096344" cy="276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Oliver\Desktop\Untitled 4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3" y="4005064"/>
            <a:ext cx="4134238" cy="240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6" y="2732230"/>
            <a:ext cx="4229100" cy="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601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712968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7544" y="62068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When it’s </a:t>
            </a:r>
            <a:r>
              <a:rPr lang="en-GB" sz="2400" b="1" dirty="0">
                <a:solidFill>
                  <a:srgbClr val="0070C0"/>
                </a:solidFill>
              </a:rPr>
              <a:t>passive</a:t>
            </a:r>
            <a:r>
              <a:rPr lang="en-GB" sz="2400" dirty="0"/>
              <a:t>, the zombies did it, the zombies did the deed,</a:t>
            </a:r>
          </a:p>
          <a:p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book was read. The car was driven. The </a:t>
            </a:r>
            <a:r>
              <a:rPr lang="en-GB" sz="2400" dirty="0" smtClean="0"/>
              <a:t>toy is </a:t>
            </a:r>
            <a:r>
              <a:rPr lang="en-GB" sz="2400" dirty="0"/>
              <a:t>guaranteed.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85" y="3068960"/>
            <a:ext cx="5715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85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8784976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740603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So learn </a:t>
            </a:r>
            <a:r>
              <a:rPr lang="en-GB" sz="2400" dirty="0"/>
              <a:t>this poem and all your </a:t>
            </a:r>
            <a:r>
              <a:rPr lang="en-GB" sz="2400" dirty="0" err="1"/>
              <a:t>SpaG</a:t>
            </a:r>
            <a:r>
              <a:rPr lang="en-GB" sz="2400" dirty="0"/>
              <a:t>, don’t stand around and wait,</a:t>
            </a:r>
          </a:p>
          <a:p>
            <a:endParaRPr lang="en-GB" sz="2400" dirty="0" smtClean="0"/>
          </a:p>
          <a:p>
            <a:r>
              <a:rPr lang="en-GB" sz="2400" dirty="0" smtClean="0"/>
              <a:t>Master </a:t>
            </a:r>
            <a:r>
              <a:rPr lang="en-GB" sz="2400" dirty="0"/>
              <a:t>each and </a:t>
            </a:r>
            <a:r>
              <a:rPr lang="en-GB" sz="2400" dirty="0" smtClean="0"/>
              <a:t>every </a:t>
            </a:r>
            <a:r>
              <a:rPr lang="en-GB" sz="2400" dirty="0"/>
              <a:t>skill to make your writing  great!</a:t>
            </a:r>
          </a:p>
        </p:txBody>
      </p:sp>
      <p:pic>
        <p:nvPicPr>
          <p:cNvPr id="2050" name="Picture 2" descr="C:\Users\Oliver\Desktop\Untitled 4hjkhk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0" y="2852936"/>
            <a:ext cx="804130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476672"/>
            <a:ext cx="8568952" cy="54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7312" y="548679"/>
            <a:ext cx="7920880" cy="52629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Common nouns </a:t>
            </a:r>
            <a:r>
              <a:rPr lang="en-GB" sz="2400" dirty="0"/>
              <a:t>are all around, just go and take a </a:t>
            </a:r>
            <a:r>
              <a:rPr lang="en-GB" sz="2400" dirty="0" smtClean="0"/>
              <a:t>look,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A </a:t>
            </a:r>
            <a:r>
              <a:rPr lang="en-GB" sz="2400" b="1" dirty="0">
                <a:solidFill>
                  <a:schemeClr val="tx1"/>
                </a:solidFill>
              </a:rPr>
              <a:t>t</a:t>
            </a:r>
            <a:r>
              <a:rPr lang="en-GB" sz="2400" b="1" dirty="0" smtClean="0">
                <a:solidFill>
                  <a:schemeClr val="tx1"/>
                </a:solidFill>
              </a:rPr>
              <a:t>able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b="1" dirty="0">
                <a:solidFill>
                  <a:schemeClr val="tx1"/>
                </a:solidFill>
              </a:rPr>
              <a:t>chair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dirty="0" smtClean="0">
                <a:solidFill>
                  <a:schemeClr val="tx1"/>
                </a:solidFill>
              </a:rPr>
              <a:t>a </a:t>
            </a:r>
            <a:r>
              <a:rPr lang="en-GB" sz="2400" b="1" dirty="0" smtClean="0">
                <a:solidFill>
                  <a:schemeClr val="tx1"/>
                </a:solidFill>
              </a:rPr>
              <a:t>coat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a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chemeClr val="tx1"/>
                </a:solidFill>
              </a:rPr>
              <a:t>bag</a:t>
            </a:r>
            <a:r>
              <a:rPr lang="en-GB" sz="2400" dirty="0">
                <a:solidFill>
                  <a:schemeClr val="tx1"/>
                </a:solidFill>
              </a:rPr>
              <a:t>, or </a:t>
            </a:r>
            <a:r>
              <a:rPr lang="en-GB" sz="2400" dirty="0" smtClean="0">
                <a:solidFill>
                  <a:schemeClr val="tx1"/>
                </a:solidFill>
              </a:rPr>
              <a:t>empty writing </a:t>
            </a:r>
            <a:r>
              <a:rPr lang="en-GB" sz="2400" b="1" dirty="0" smtClean="0">
                <a:solidFill>
                  <a:schemeClr val="tx1"/>
                </a:solidFill>
              </a:rPr>
              <a:t>book</a:t>
            </a:r>
            <a:r>
              <a:rPr lang="en-GB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Proper nouns </a:t>
            </a:r>
            <a:r>
              <a:rPr lang="en-GB" sz="2400" dirty="0"/>
              <a:t>need capitals to make them all unique,</a:t>
            </a:r>
            <a:br>
              <a:rPr lang="en-GB" sz="2400" dirty="0"/>
            </a:br>
            <a:r>
              <a:rPr lang="en-GB" sz="2400" b="1" dirty="0" smtClean="0">
                <a:solidFill>
                  <a:schemeClr val="tx1"/>
                </a:solidFill>
              </a:rPr>
              <a:t>London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b="1" dirty="0">
                <a:solidFill>
                  <a:schemeClr val="tx1"/>
                </a:solidFill>
              </a:rPr>
              <a:t>Jack</a:t>
            </a:r>
            <a:r>
              <a:rPr lang="en-GB" sz="2400" dirty="0">
                <a:solidFill>
                  <a:schemeClr val="tx1"/>
                </a:solidFill>
              </a:rPr>
              <a:t> or </a:t>
            </a:r>
            <a:r>
              <a:rPr lang="en-GB" sz="2400" b="1" dirty="0">
                <a:solidFill>
                  <a:schemeClr val="tx1"/>
                </a:solidFill>
              </a:rPr>
              <a:t>River Thames</a:t>
            </a:r>
            <a:r>
              <a:rPr lang="en-GB" sz="2400" dirty="0">
                <a:solidFill>
                  <a:schemeClr val="tx1"/>
                </a:solidFill>
              </a:rPr>
              <a:t>, or maybe </a:t>
            </a:r>
            <a:r>
              <a:rPr lang="en-GB" sz="2400" b="1" dirty="0">
                <a:solidFill>
                  <a:schemeClr val="tx1"/>
                </a:solidFill>
              </a:rPr>
              <a:t>Ancient Greek</a:t>
            </a:r>
            <a:r>
              <a:rPr lang="en-GB" sz="2400" dirty="0" smtClean="0"/>
              <a:t>.</a:t>
            </a:r>
          </a:p>
          <a:p>
            <a:r>
              <a:rPr lang="en-GB" sz="2400" b="1" dirty="0" smtClean="0">
                <a:solidFill>
                  <a:srgbClr val="0070C0"/>
                </a:solidFill>
              </a:rPr>
              <a:t>Collective </a:t>
            </a:r>
            <a:r>
              <a:rPr lang="en-GB" sz="2400" b="1" dirty="0">
                <a:solidFill>
                  <a:srgbClr val="0070C0"/>
                </a:solidFill>
              </a:rPr>
              <a:t>nouns </a:t>
            </a:r>
            <a:r>
              <a:rPr lang="en-GB" sz="2400" dirty="0"/>
              <a:t>take animals and put them in a group,</a:t>
            </a:r>
            <a:br>
              <a:rPr lang="en-GB" sz="2400" dirty="0"/>
            </a:br>
            <a:r>
              <a:rPr lang="en-GB" sz="2400" dirty="0" smtClean="0">
                <a:solidFill>
                  <a:schemeClr val="tx1"/>
                </a:solidFill>
              </a:rPr>
              <a:t>A </a:t>
            </a:r>
            <a:r>
              <a:rPr lang="en-GB" sz="2400" b="1" dirty="0">
                <a:solidFill>
                  <a:schemeClr val="tx1"/>
                </a:solidFill>
              </a:rPr>
              <a:t>herd</a:t>
            </a:r>
            <a:r>
              <a:rPr lang="en-GB" sz="2400" dirty="0">
                <a:solidFill>
                  <a:schemeClr val="tx1"/>
                </a:solidFill>
              </a:rPr>
              <a:t> of cows, a </a:t>
            </a:r>
            <a:r>
              <a:rPr lang="en-GB" sz="2400" b="1" dirty="0">
                <a:solidFill>
                  <a:schemeClr val="tx1"/>
                </a:solidFill>
              </a:rPr>
              <a:t>flock</a:t>
            </a:r>
            <a:r>
              <a:rPr lang="en-GB" sz="2400" dirty="0">
                <a:solidFill>
                  <a:schemeClr val="tx1"/>
                </a:solidFill>
              </a:rPr>
              <a:t> of sheep or monkeys in a </a:t>
            </a:r>
            <a:r>
              <a:rPr lang="en-GB" sz="2400" b="1" dirty="0">
                <a:solidFill>
                  <a:schemeClr val="tx1"/>
                </a:solidFill>
              </a:rPr>
              <a:t>troop</a:t>
            </a:r>
            <a:r>
              <a:rPr lang="en-GB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Abstract</a:t>
            </a:r>
            <a:r>
              <a:rPr lang="en-GB" sz="2400" dirty="0"/>
              <a:t> nouns are hard to see, </a:t>
            </a:r>
            <a:r>
              <a:rPr lang="en-GB" sz="2400" dirty="0" smtClean="0"/>
              <a:t>taste</a:t>
            </a:r>
            <a:r>
              <a:rPr lang="en-GB" sz="2400" dirty="0"/>
              <a:t>, touch, </a:t>
            </a:r>
            <a:r>
              <a:rPr lang="en-GB" sz="2400" dirty="0" smtClean="0"/>
              <a:t>or smell </a:t>
            </a:r>
            <a:r>
              <a:rPr lang="en-GB" sz="2400" dirty="0"/>
              <a:t>or hear,</a:t>
            </a:r>
            <a:br>
              <a:rPr lang="en-GB" sz="2400" dirty="0"/>
            </a:br>
            <a:r>
              <a:rPr lang="en-GB" sz="2400" b="1" dirty="0" smtClean="0">
                <a:solidFill>
                  <a:schemeClr val="tx1"/>
                </a:solidFill>
              </a:rPr>
              <a:t>Bravery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or </a:t>
            </a:r>
            <a:r>
              <a:rPr lang="en-GB" sz="2400" b="1" dirty="0">
                <a:solidFill>
                  <a:schemeClr val="tx1"/>
                </a:solidFill>
              </a:rPr>
              <a:t>anger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b="1" dirty="0">
                <a:solidFill>
                  <a:schemeClr val="tx1"/>
                </a:solidFill>
              </a:rPr>
              <a:t>peace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b="1" dirty="0">
                <a:solidFill>
                  <a:schemeClr val="tx1"/>
                </a:solidFill>
              </a:rPr>
              <a:t>confusion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b="1" dirty="0">
                <a:solidFill>
                  <a:schemeClr val="tx1"/>
                </a:solidFill>
              </a:rPr>
              <a:t>trust</a:t>
            </a:r>
            <a:r>
              <a:rPr lang="en-GB" sz="2400" dirty="0">
                <a:solidFill>
                  <a:schemeClr val="tx1"/>
                </a:solidFill>
              </a:rPr>
              <a:t> or </a:t>
            </a:r>
            <a:r>
              <a:rPr lang="en-GB" sz="2400" b="1" dirty="0">
                <a:solidFill>
                  <a:schemeClr val="tx1"/>
                </a:solidFill>
              </a:rPr>
              <a:t>fear</a:t>
            </a:r>
            <a:r>
              <a:rPr lang="en-GB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Pronouns</a:t>
            </a:r>
            <a:r>
              <a:rPr lang="en-GB" sz="2400" dirty="0"/>
              <a:t> </a:t>
            </a:r>
            <a:r>
              <a:rPr lang="en-GB" sz="2400" dirty="0" smtClean="0"/>
              <a:t>take </a:t>
            </a:r>
            <a:r>
              <a:rPr lang="en-GB" sz="2400" dirty="0"/>
              <a:t>the </a:t>
            </a:r>
            <a:r>
              <a:rPr lang="en-GB" sz="2400" dirty="0" smtClean="0"/>
              <a:t>proper noun </a:t>
            </a:r>
            <a:r>
              <a:rPr lang="en-GB" sz="2400" dirty="0"/>
              <a:t>and make a little swap,</a:t>
            </a:r>
            <a:br>
              <a:rPr lang="en-GB" sz="2400" dirty="0"/>
            </a:br>
            <a:r>
              <a:rPr lang="en-GB" sz="2400" dirty="0" smtClean="0">
                <a:solidFill>
                  <a:schemeClr val="tx1"/>
                </a:solidFill>
              </a:rPr>
              <a:t>It's </a:t>
            </a:r>
            <a:r>
              <a:rPr lang="en-GB" sz="2400" b="1" dirty="0">
                <a:solidFill>
                  <a:schemeClr val="tx1"/>
                </a:solidFill>
              </a:rPr>
              <a:t>mine</a:t>
            </a:r>
            <a:r>
              <a:rPr lang="en-GB" sz="2400" dirty="0">
                <a:solidFill>
                  <a:schemeClr val="tx1"/>
                </a:solidFill>
              </a:rPr>
              <a:t>, it's </a:t>
            </a:r>
            <a:r>
              <a:rPr lang="en-GB" sz="2400" b="1" dirty="0">
                <a:solidFill>
                  <a:schemeClr val="tx1"/>
                </a:solidFill>
              </a:rPr>
              <a:t>theirs</a:t>
            </a:r>
            <a:r>
              <a:rPr lang="en-GB" sz="2400" dirty="0">
                <a:solidFill>
                  <a:schemeClr val="tx1"/>
                </a:solidFill>
              </a:rPr>
              <a:t>, it's </a:t>
            </a:r>
            <a:r>
              <a:rPr lang="en-GB" sz="2400" b="1" dirty="0">
                <a:solidFill>
                  <a:schemeClr val="tx1"/>
                </a:solidFill>
              </a:rPr>
              <a:t>yours</a:t>
            </a:r>
            <a:r>
              <a:rPr lang="en-GB" sz="2400" dirty="0">
                <a:solidFill>
                  <a:schemeClr val="tx1"/>
                </a:solidFill>
              </a:rPr>
              <a:t>, it's </a:t>
            </a:r>
            <a:r>
              <a:rPr lang="en-GB" sz="2400" b="1" dirty="0">
                <a:solidFill>
                  <a:schemeClr val="tx1"/>
                </a:solidFill>
              </a:rPr>
              <a:t>ours</a:t>
            </a:r>
            <a:r>
              <a:rPr lang="en-GB" sz="2400" dirty="0">
                <a:solidFill>
                  <a:schemeClr val="tx1"/>
                </a:solidFill>
              </a:rPr>
              <a:t>, it's </a:t>
            </a:r>
            <a:r>
              <a:rPr lang="en-GB" sz="2400" b="1" dirty="0">
                <a:solidFill>
                  <a:schemeClr val="tx1"/>
                </a:solidFill>
              </a:rPr>
              <a:t>her</a:t>
            </a:r>
            <a:r>
              <a:rPr lang="en-GB" sz="2400" dirty="0">
                <a:solidFill>
                  <a:schemeClr val="tx1"/>
                </a:solidFill>
              </a:rPr>
              <a:t> - flip flop</a:t>
            </a:r>
            <a:r>
              <a:rPr lang="en-GB" sz="2400" dirty="0" smtClean="0"/>
              <a:t>.</a:t>
            </a:r>
          </a:p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verb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is an action word that likes to be out there doing,</a:t>
            </a:r>
            <a:br>
              <a:rPr lang="en-GB" sz="2400" dirty="0"/>
            </a:br>
            <a:r>
              <a:rPr lang="en-GB" sz="2400" b="1" dirty="0" smtClean="0">
                <a:solidFill>
                  <a:schemeClr val="tx1"/>
                </a:solidFill>
              </a:rPr>
              <a:t>Running </a:t>
            </a:r>
            <a:r>
              <a:rPr lang="en-GB" sz="2400" dirty="0">
                <a:solidFill>
                  <a:schemeClr val="tx1"/>
                </a:solidFill>
              </a:rPr>
              <a:t>a race, </a:t>
            </a:r>
            <a:r>
              <a:rPr lang="en-GB" sz="2400" b="1" dirty="0">
                <a:solidFill>
                  <a:schemeClr val="tx1"/>
                </a:solidFill>
              </a:rPr>
              <a:t>writing</a:t>
            </a:r>
            <a:r>
              <a:rPr lang="en-GB" sz="2400" dirty="0">
                <a:solidFill>
                  <a:schemeClr val="tx1"/>
                </a:solidFill>
              </a:rPr>
              <a:t> a book or a crowd that is </a:t>
            </a:r>
            <a:r>
              <a:rPr lang="en-GB" sz="2400" b="1" dirty="0">
                <a:solidFill>
                  <a:schemeClr val="tx1"/>
                </a:solidFill>
              </a:rPr>
              <a:t>booing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Adverbs</a:t>
            </a:r>
            <a:r>
              <a:rPr lang="en-GB" sz="2400" dirty="0"/>
              <a:t> try to help the verb by saying where, when or how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dirty="0">
                <a:solidFill>
                  <a:schemeClr val="tx1"/>
                </a:solidFill>
              </a:rPr>
              <a:t>He's sitting </a:t>
            </a:r>
            <a:r>
              <a:rPr lang="en-GB" sz="2400" b="1" dirty="0">
                <a:solidFill>
                  <a:schemeClr val="tx1"/>
                </a:solidFill>
              </a:rPr>
              <a:t>quietly</a:t>
            </a:r>
            <a:r>
              <a:rPr lang="en-GB" sz="2400" dirty="0">
                <a:solidFill>
                  <a:schemeClr val="tx1"/>
                </a:solidFill>
              </a:rPr>
              <a:t>,  going </a:t>
            </a:r>
            <a:r>
              <a:rPr lang="en-GB" sz="2400" b="1" dirty="0">
                <a:solidFill>
                  <a:schemeClr val="tx1"/>
                </a:solidFill>
              </a:rPr>
              <a:t>upstairs</a:t>
            </a:r>
            <a:r>
              <a:rPr lang="en-GB" sz="2400" dirty="0">
                <a:solidFill>
                  <a:schemeClr val="tx1"/>
                </a:solidFill>
              </a:rPr>
              <a:t> or leaving </a:t>
            </a:r>
            <a:r>
              <a:rPr lang="en-GB" sz="2400" b="1" dirty="0" smtClean="0">
                <a:solidFill>
                  <a:schemeClr val="tx1"/>
                </a:solidFill>
              </a:rPr>
              <a:t>now!</a:t>
            </a:r>
          </a:p>
        </p:txBody>
      </p:sp>
      <p:pic>
        <p:nvPicPr>
          <p:cNvPr id="4" name="1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6110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476672"/>
            <a:ext cx="8712968" cy="54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62591" y="548680"/>
            <a:ext cx="87849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Adjectives</a:t>
            </a:r>
            <a:r>
              <a:rPr lang="en-GB" sz="2400" dirty="0"/>
              <a:t> describe all things, they fill the world with colour,</a:t>
            </a:r>
            <a:br>
              <a:rPr lang="en-GB" sz="2400" dirty="0"/>
            </a:br>
            <a:r>
              <a:rPr lang="en-GB" sz="2400" b="1" dirty="0"/>
              <a:t>Wrinkly</a:t>
            </a:r>
            <a:r>
              <a:rPr lang="en-GB" sz="2400" dirty="0"/>
              <a:t> face or </a:t>
            </a:r>
            <a:r>
              <a:rPr lang="en-GB" sz="2400" b="1" dirty="0"/>
              <a:t>spotty</a:t>
            </a:r>
            <a:r>
              <a:rPr lang="en-GB" sz="2400" dirty="0"/>
              <a:t> dog without them its much duller.</a:t>
            </a:r>
          </a:p>
          <a:p>
            <a:r>
              <a:rPr lang="en-GB" sz="2400" b="1" dirty="0" smtClean="0">
                <a:solidFill>
                  <a:srgbClr val="0070C0"/>
                </a:solidFill>
              </a:rPr>
              <a:t>Prepositions</a:t>
            </a:r>
            <a:r>
              <a:rPr lang="en-GB" sz="2400" dirty="0" smtClean="0"/>
              <a:t> </a:t>
            </a:r>
            <a:r>
              <a:rPr lang="en-GB" sz="2400" dirty="0"/>
              <a:t>show </a:t>
            </a:r>
            <a:r>
              <a:rPr lang="en-GB" sz="2400" dirty="0" smtClean="0"/>
              <a:t>when or </a:t>
            </a:r>
            <a:r>
              <a:rPr lang="en-GB" sz="2400" dirty="0"/>
              <a:t>where, it could be time or place,</a:t>
            </a:r>
            <a:br>
              <a:rPr lang="en-GB" sz="2400" dirty="0"/>
            </a:br>
            <a:r>
              <a:rPr lang="en-GB" sz="2400" dirty="0" smtClean="0"/>
              <a:t>Sitting </a:t>
            </a:r>
            <a:r>
              <a:rPr lang="en-GB" sz="2400" b="1" dirty="0"/>
              <a:t>under</a:t>
            </a:r>
            <a:r>
              <a:rPr lang="en-GB" sz="2400" dirty="0"/>
              <a:t>, looking </a:t>
            </a:r>
            <a:r>
              <a:rPr lang="en-GB" sz="2400" b="1" dirty="0"/>
              <a:t>inside</a:t>
            </a:r>
            <a:r>
              <a:rPr lang="en-GB" sz="2400" dirty="0"/>
              <a:t> or stopping </a:t>
            </a:r>
            <a:r>
              <a:rPr lang="en-GB" sz="2400" b="1" dirty="0"/>
              <a:t>during</a:t>
            </a:r>
            <a:r>
              <a:rPr lang="en-GB" sz="2400" dirty="0"/>
              <a:t> a race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Singular</a:t>
            </a:r>
            <a:r>
              <a:rPr lang="en-GB" sz="2400" dirty="0"/>
              <a:t> means </a:t>
            </a:r>
            <a:r>
              <a:rPr lang="en-GB" sz="2400" dirty="0" smtClean="0"/>
              <a:t>there’s only one</a:t>
            </a:r>
            <a:r>
              <a:rPr lang="en-GB" sz="2400" dirty="0"/>
              <a:t>, alone without a chum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dirty="0"/>
              <a:t>One </a:t>
            </a:r>
            <a:r>
              <a:rPr lang="en-GB" sz="2400" b="1" dirty="0"/>
              <a:t>apple</a:t>
            </a:r>
            <a:r>
              <a:rPr lang="en-GB" sz="2400" dirty="0"/>
              <a:t>, one </a:t>
            </a:r>
            <a:r>
              <a:rPr lang="en-GB" sz="2400" b="1" dirty="0"/>
              <a:t>ball</a:t>
            </a:r>
            <a:r>
              <a:rPr lang="en-GB" sz="2400" dirty="0"/>
              <a:t>, one </a:t>
            </a:r>
            <a:r>
              <a:rPr lang="en-GB" sz="2400" b="1" dirty="0"/>
              <a:t>pen</a:t>
            </a:r>
            <a:r>
              <a:rPr lang="en-GB" sz="2400" dirty="0"/>
              <a:t>, one </a:t>
            </a:r>
            <a:r>
              <a:rPr lang="en-GB" sz="2400" b="1" dirty="0"/>
              <a:t>book</a:t>
            </a:r>
            <a:r>
              <a:rPr lang="en-GB" sz="2400" dirty="0"/>
              <a:t>, </a:t>
            </a:r>
            <a:r>
              <a:rPr lang="en-GB" sz="2400" dirty="0" smtClean="0"/>
              <a:t>they’re always </a:t>
            </a:r>
            <a:r>
              <a:rPr lang="en-GB" sz="2400" dirty="0"/>
              <a:t>looking glum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Plural</a:t>
            </a:r>
            <a:r>
              <a:rPr lang="en-GB" sz="2400" dirty="0"/>
              <a:t> means there's  more than one, in fact there could be lots,</a:t>
            </a:r>
            <a:br>
              <a:rPr lang="en-GB" sz="2400" dirty="0"/>
            </a:br>
            <a:r>
              <a:rPr lang="en-GB" sz="2400" b="1" dirty="0" smtClean="0"/>
              <a:t>Cats</a:t>
            </a:r>
            <a:r>
              <a:rPr lang="en-GB" sz="2400" dirty="0" smtClean="0"/>
              <a:t> </a:t>
            </a:r>
            <a:r>
              <a:rPr lang="en-GB" sz="2400" dirty="0"/>
              <a:t>with </a:t>
            </a:r>
            <a:r>
              <a:rPr lang="en-GB" sz="2400" b="1" dirty="0"/>
              <a:t>mats</a:t>
            </a:r>
            <a:r>
              <a:rPr lang="en-GB" sz="2400" dirty="0"/>
              <a:t>,  or </a:t>
            </a:r>
            <a:r>
              <a:rPr lang="en-GB" sz="2400" b="1" dirty="0"/>
              <a:t>frogs</a:t>
            </a:r>
            <a:r>
              <a:rPr lang="en-GB" sz="2400" dirty="0"/>
              <a:t> on </a:t>
            </a:r>
            <a:r>
              <a:rPr lang="en-GB" sz="2400" b="1" dirty="0"/>
              <a:t>logs</a:t>
            </a:r>
            <a:r>
              <a:rPr lang="en-GB" sz="2400" dirty="0"/>
              <a:t>, or </a:t>
            </a:r>
            <a:r>
              <a:rPr lang="en-GB" sz="2400" b="1" dirty="0"/>
              <a:t>faces</a:t>
            </a:r>
            <a:r>
              <a:rPr lang="en-GB" sz="2400" dirty="0"/>
              <a:t> full of </a:t>
            </a:r>
            <a:r>
              <a:rPr lang="en-GB" sz="2400" b="1" dirty="0"/>
              <a:t>spots</a:t>
            </a:r>
            <a:r>
              <a:rPr lang="en-GB" sz="2400" b="1" dirty="0" smtClean="0"/>
              <a:t>.</a:t>
            </a:r>
          </a:p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prefix</a:t>
            </a:r>
            <a:r>
              <a:rPr lang="en-GB" sz="2400" dirty="0"/>
              <a:t> is a word </a:t>
            </a:r>
            <a:r>
              <a:rPr lang="en-GB" sz="2400" dirty="0" smtClean="0"/>
              <a:t>part, </a:t>
            </a:r>
            <a:r>
              <a:rPr lang="en-GB" sz="2400" dirty="0"/>
              <a:t>that tries to make things clear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b="1" dirty="0"/>
              <a:t>Under</a:t>
            </a:r>
            <a:r>
              <a:rPr lang="en-GB" sz="2400" dirty="0"/>
              <a:t> cooked, </a:t>
            </a:r>
            <a:r>
              <a:rPr lang="en-GB" sz="2400" b="1" dirty="0"/>
              <a:t>un</a:t>
            </a:r>
            <a:r>
              <a:rPr lang="en-GB" sz="2400" dirty="0"/>
              <a:t> fortunate, </a:t>
            </a:r>
            <a:r>
              <a:rPr lang="en-GB" sz="2400" b="1" dirty="0" err="1"/>
              <a:t>mis</a:t>
            </a:r>
            <a:r>
              <a:rPr lang="en-GB" sz="2400" dirty="0"/>
              <a:t> taken, </a:t>
            </a:r>
            <a:r>
              <a:rPr lang="en-GB" sz="2400" b="1" dirty="0"/>
              <a:t>dis</a:t>
            </a:r>
            <a:r>
              <a:rPr lang="en-GB" sz="2400" dirty="0"/>
              <a:t> appear</a:t>
            </a:r>
            <a:r>
              <a:rPr lang="en-GB" sz="2400" dirty="0" smtClean="0"/>
              <a:t>.</a:t>
            </a:r>
          </a:p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suffix</a:t>
            </a:r>
            <a:r>
              <a:rPr lang="en-GB" sz="2400" dirty="0"/>
              <a:t> goes upon the end so here's a few to chant</a:t>
            </a:r>
            <a:br>
              <a:rPr lang="en-GB" sz="2400" dirty="0"/>
            </a:br>
            <a:r>
              <a:rPr lang="en-GB" sz="2400" b="1" dirty="0" err="1" smtClean="0"/>
              <a:t>Sion</a:t>
            </a:r>
            <a:r>
              <a:rPr lang="en-GB" sz="2400" b="1" dirty="0"/>
              <a:t>, shun, </a:t>
            </a:r>
            <a:r>
              <a:rPr lang="en-GB" sz="2400" b="1" dirty="0" err="1"/>
              <a:t>ic</a:t>
            </a:r>
            <a:r>
              <a:rPr lang="en-GB" sz="2400" b="1" dirty="0"/>
              <a:t>, </a:t>
            </a:r>
            <a:r>
              <a:rPr lang="en-GB" sz="2400" b="1" dirty="0" err="1"/>
              <a:t>ly</a:t>
            </a:r>
            <a:r>
              <a:rPr lang="en-GB" sz="2400" b="1" dirty="0"/>
              <a:t>  -  </a:t>
            </a:r>
            <a:r>
              <a:rPr lang="en-GB" sz="2400" b="1" dirty="0" err="1"/>
              <a:t>ible</a:t>
            </a:r>
            <a:r>
              <a:rPr lang="en-GB" sz="2400" b="1" dirty="0"/>
              <a:t>, able, </a:t>
            </a:r>
            <a:r>
              <a:rPr lang="en-GB" sz="2400" b="1" dirty="0" err="1"/>
              <a:t>ful</a:t>
            </a:r>
            <a:r>
              <a:rPr lang="en-GB" sz="2400" b="1" dirty="0"/>
              <a:t> -   less, ness, </a:t>
            </a:r>
            <a:r>
              <a:rPr lang="en-GB" sz="2400" b="1" dirty="0" err="1"/>
              <a:t>ment</a:t>
            </a:r>
            <a:r>
              <a:rPr lang="en-GB" sz="2400" b="1" dirty="0"/>
              <a:t>, </a:t>
            </a:r>
            <a:r>
              <a:rPr lang="en-GB" sz="2400" b="1" dirty="0" err="1"/>
              <a:t>er</a:t>
            </a:r>
            <a:r>
              <a:rPr lang="en-GB" sz="2400" b="1" dirty="0"/>
              <a:t>, </a:t>
            </a:r>
            <a:r>
              <a:rPr lang="en-GB" sz="2400" b="1" dirty="0" smtClean="0"/>
              <a:t>ant.</a:t>
            </a:r>
          </a:p>
          <a:p>
            <a:r>
              <a:rPr lang="en-GB" sz="2400" dirty="0"/>
              <a:t>The </a:t>
            </a:r>
            <a:r>
              <a:rPr lang="en-GB" sz="2400" b="1" dirty="0">
                <a:solidFill>
                  <a:srgbClr val="0070C0"/>
                </a:solidFill>
              </a:rPr>
              <a:t>main clause </a:t>
            </a:r>
            <a:r>
              <a:rPr lang="en-GB" sz="2400" dirty="0"/>
              <a:t>is a sentence that stands there on its own.</a:t>
            </a:r>
            <a:br>
              <a:rPr lang="en-GB" sz="2400" dirty="0"/>
            </a:br>
            <a:r>
              <a:rPr lang="en-GB" sz="2400" b="1" dirty="0"/>
              <a:t>The cat sat on the mat </a:t>
            </a:r>
            <a:r>
              <a:rPr lang="en-GB" sz="2400" dirty="0"/>
              <a:t>whilst talking on the phone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4" name="2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11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6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404664"/>
            <a:ext cx="8640960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31032" y="548680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clause</a:t>
            </a:r>
            <a:r>
              <a:rPr lang="en-GB" sz="2400" dirty="0"/>
              <a:t> that is </a:t>
            </a:r>
            <a:r>
              <a:rPr lang="en-GB" sz="2400" b="1" dirty="0">
                <a:solidFill>
                  <a:srgbClr val="0070C0"/>
                </a:solidFill>
              </a:rPr>
              <a:t>subordinate</a:t>
            </a:r>
            <a:r>
              <a:rPr lang="en-GB" sz="2400" dirty="0"/>
              <a:t> will help the clause that's main,</a:t>
            </a:r>
            <a:br>
              <a:rPr lang="en-GB" sz="2400" dirty="0"/>
            </a:br>
            <a:r>
              <a:rPr lang="en-GB" sz="2400" dirty="0"/>
              <a:t>The cat ran back inside the house </a:t>
            </a:r>
            <a:r>
              <a:rPr lang="en-GB" sz="2400" b="1" dirty="0"/>
              <a:t>whenever it saw the rain</a:t>
            </a:r>
            <a:r>
              <a:rPr lang="en-GB" sz="2400" dirty="0"/>
              <a:t>.</a:t>
            </a:r>
          </a:p>
          <a:p>
            <a:r>
              <a:rPr lang="en-GB" sz="2400" dirty="0"/>
              <a:t>An </a:t>
            </a:r>
            <a:r>
              <a:rPr lang="en-GB" sz="2400" b="1" dirty="0">
                <a:solidFill>
                  <a:srgbClr val="0070C0"/>
                </a:solidFill>
              </a:rPr>
              <a:t>embedded clause </a:t>
            </a:r>
            <a:r>
              <a:rPr lang="en-GB" sz="2400" dirty="0"/>
              <a:t>is placed inside with commas all around,</a:t>
            </a:r>
          </a:p>
          <a:p>
            <a:r>
              <a:rPr lang="en-GB" sz="2400" dirty="0"/>
              <a:t>The cat, </a:t>
            </a:r>
            <a:r>
              <a:rPr lang="en-GB" sz="2400" b="1" dirty="0"/>
              <a:t>which was sneaky</a:t>
            </a:r>
            <a:r>
              <a:rPr lang="en-GB" sz="2400" dirty="0"/>
              <a:t>, walked in without a sound.</a:t>
            </a:r>
          </a:p>
          <a:p>
            <a:r>
              <a:rPr lang="en-GB" sz="2400" b="1" dirty="0" smtClean="0">
                <a:solidFill>
                  <a:srgbClr val="0070C0"/>
                </a:solidFill>
              </a:rPr>
              <a:t>Phrases</a:t>
            </a:r>
            <a:r>
              <a:rPr lang="en-GB" sz="2400" dirty="0" smtClean="0"/>
              <a:t> </a:t>
            </a:r>
            <a:r>
              <a:rPr lang="en-GB" sz="2400" dirty="0"/>
              <a:t>are a group of words; no subject does a verb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b="1" dirty="0"/>
              <a:t>A lovely beach with golden sand </a:t>
            </a:r>
            <a:r>
              <a:rPr lang="en-GB" sz="2400" dirty="0"/>
              <a:t>or </a:t>
            </a:r>
            <a:r>
              <a:rPr lang="en-GB" sz="2400" b="1" dirty="0"/>
              <a:t>please do not disturb</a:t>
            </a:r>
            <a:r>
              <a:rPr lang="en-GB" sz="2400" b="1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Synonym </a:t>
            </a:r>
            <a:r>
              <a:rPr lang="en-GB" sz="2400" dirty="0"/>
              <a:t>means just the same, only words that sound much better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b="1" dirty="0"/>
              <a:t>Big</a:t>
            </a:r>
            <a:r>
              <a:rPr lang="en-GB" sz="2400" dirty="0"/>
              <a:t> is </a:t>
            </a:r>
            <a:r>
              <a:rPr lang="en-GB" sz="2400" b="1" dirty="0"/>
              <a:t>vast</a:t>
            </a:r>
            <a:r>
              <a:rPr lang="en-GB" sz="2400" dirty="0"/>
              <a:t>, </a:t>
            </a:r>
            <a:r>
              <a:rPr lang="en-GB" sz="2400" b="1" dirty="0"/>
              <a:t>push</a:t>
            </a:r>
            <a:r>
              <a:rPr lang="en-GB" sz="2400" dirty="0"/>
              <a:t> is </a:t>
            </a:r>
            <a:r>
              <a:rPr lang="en-GB" sz="2400" b="1" dirty="0"/>
              <a:t>shove</a:t>
            </a:r>
            <a:r>
              <a:rPr lang="en-GB" sz="2400" dirty="0"/>
              <a:t> and a </a:t>
            </a:r>
            <a:r>
              <a:rPr lang="en-GB" sz="2400" b="1" dirty="0"/>
              <a:t>jumper</a:t>
            </a:r>
            <a:r>
              <a:rPr lang="en-GB" sz="2400" dirty="0"/>
              <a:t> is a </a:t>
            </a:r>
            <a:r>
              <a:rPr lang="en-GB" sz="2400" b="1" dirty="0"/>
              <a:t>sweater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Antonym</a:t>
            </a:r>
            <a:r>
              <a:rPr lang="en-GB" sz="2400" dirty="0"/>
              <a:t> means opposite, so swap the meaning round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b="1" dirty="0"/>
              <a:t>Cold</a:t>
            </a:r>
            <a:r>
              <a:rPr lang="en-GB" sz="2400" dirty="0"/>
              <a:t> is </a:t>
            </a:r>
            <a:r>
              <a:rPr lang="en-GB" sz="2400" b="1" dirty="0"/>
              <a:t>hot</a:t>
            </a:r>
            <a:r>
              <a:rPr lang="en-GB" sz="2400" dirty="0"/>
              <a:t>, and </a:t>
            </a:r>
            <a:r>
              <a:rPr lang="en-GB" sz="2400" b="1" dirty="0"/>
              <a:t>rough</a:t>
            </a:r>
            <a:r>
              <a:rPr lang="en-GB" sz="2400" dirty="0"/>
              <a:t> is </a:t>
            </a:r>
            <a:r>
              <a:rPr lang="en-GB" sz="2400" b="1" dirty="0"/>
              <a:t>smooth</a:t>
            </a:r>
            <a:r>
              <a:rPr lang="en-GB" sz="2400" dirty="0"/>
              <a:t>, and </a:t>
            </a:r>
            <a:r>
              <a:rPr lang="en-GB" sz="2400" b="1" dirty="0"/>
              <a:t>lost</a:t>
            </a:r>
            <a:r>
              <a:rPr lang="en-GB" sz="2400" dirty="0"/>
              <a:t> has now been </a:t>
            </a:r>
            <a:r>
              <a:rPr lang="en-GB" sz="2400" b="1" dirty="0"/>
              <a:t>found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Articles</a:t>
            </a:r>
            <a:r>
              <a:rPr lang="en-GB" sz="2400" dirty="0"/>
              <a:t> are little words there's just a group of three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2400" b="1" dirty="0"/>
              <a:t>An</a:t>
            </a:r>
            <a:r>
              <a:rPr lang="en-GB" sz="2400" dirty="0"/>
              <a:t> ant, </a:t>
            </a:r>
            <a:r>
              <a:rPr lang="en-GB" sz="2400" b="1" dirty="0"/>
              <a:t>an</a:t>
            </a:r>
            <a:r>
              <a:rPr lang="en-GB" sz="2400" dirty="0"/>
              <a:t> egg, </a:t>
            </a:r>
            <a:r>
              <a:rPr lang="en-GB" sz="2400" b="1" dirty="0"/>
              <a:t>a</a:t>
            </a:r>
            <a:r>
              <a:rPr lang="en-GB" sz="2400" dirty="0"/>
              <a:t> bike, </a:t>
            </a:r>
            <a:r>
              <a:rPr lang="en-GB" sz="2400" b="1" dirty="0"/>
              <a:t>a</a:t>
            </a:r>
            <a:r>
              <a:rPr lang="en-GB" sz="2400" dirty="0"/>
              <a:t> bird, </a:t>
            </a:r>
            <a:r>
              <a:rPr lang="en-GB" sz="2400" b="1" dirty="0"/>
              <a:t>the</a:t>
            </a:r>
            <a:r>
              <a:rPr lang="en-GB" sz="2400" dirty="0"/>
              <a:t> grass, </a:t>
            </a:r>
            <a:r>
              <a:rPr lang="en-GB" sz="2400" b="1" dirty="0"/>
              <a:t>the</a:t>
            </a:r>
            <a:r>
              <a:rPr lang="en-GB" sz="2400" dirty="0"/>
              <a:t> path, </a:t>
            </a:r>
            <a:r>
              <a:rPr lang="en-GB" sz="2400" b="1" dirty="0"/>
              <a:t>the</a:t>
            </a:r>
            <a:r>
              <a:rPr lang="en-GB" sz="2400" dirty="0"/>
              <a:t> tree</a:t>
            </a:r>
            <a:r>
              <a:rPr lang="en-GB" sz="2400" dirty="0" smtClean="0"/>
              <a:t>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Contractions</a:t>
            </a:r>
            <a:r>
              <a:rPr lang="en-GB" sz="2400" dirty="0"/>
              <a:t> have apostrophes to show the letters missing</a:t>
            </a:r>
            <a:r>
              <a:rPr lang="en-GB" sz="2400" dirty="0" smtClean="0"/>
              <a:t>,</a:t>
            </a:r>
          </a:p>
          <a:p>
            <a:r>
              <a:rPr lang="en-GB" sz="2400" b="1" dirty="0" smtClean="0"/>
              <a:t>Would've</a:t>
            </a:r>
            <a:r>
              <a:rPr lang="en-GB" sz="2400" dirty="0" smtClean="0"/>
              <a:t>, </a:t>
            </a:r>
            <a:r>
              <a:rPr lang="en-GB" sz="2400" b="1" dirty="0" smtClean="0"/>
              <a:t>could've</a:t>
            </a:r>
            <a:r>
              <a:rPr lang="en-GB" sz="2400" dirty="0" smtClean="0"/>
              <a:t>, </a:t>
            </a:r>
            <a:r>
              <a:rPr lang="en-GB" sz="2400" b="1" dirty="0" smtClean="0"/>
              <a:t>should've</a:t>
            </a:r>
            <a:r>
              <a:rPr lang="en-GB" sz="2400" dirty="0" smtClean="0"/>
              <a:t>, this is called; omission.</a:t>
            </a:r>
          </a:p>
        </p:txBody>
      </p:sp>
      <p:pic>
        <p:nvPicPr>
          <p:cNvPr id="3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9168" y="6111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416220"/>
            <a:ext cx="8568952" cy="4956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23528" y="416221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Possession</a:t>
            </a:r>
            <a:r>
              <a:rPr lang="en-GB" sz="2400" dirty="0"/>
              <a:t> means to own something so use apostrophes,</a:t>
            </a:r>
          </a:p>
          <a:p>
            <a:r>
              <a:rPr lang="en-GB" sz="2400" dirty="0"/>
              <a:t>The </a:t>
            </a:r>
            <a:r>
              <a:rPr lang="en-GB" sz="2400" b="1" dirty="0"/>
              <a:t>dog's ball</a:t>
            </a:r>
            <a:r>
              <a:rPr lang="en-GB" sz="2400" dirty="0"/>
              <a:t>, the </a:t>
            </a:r>
            <a:r>
              <a:rPr lang="en-GB" sz="2400" b="1" dirty="0"/>
              <a:t>man's hat</a:t>
            </a:r>
            <a:r>
              <a:rPr lang="en-GB" sz="2400" dirty="0"/>
              <a:t>, or </a:t>
            </a:r>
            <a:r>
              <a:rPr lang="en-GB" sz="2400" b="1" dirty="0"/>
              <a:t>granny’s</a:t>
            </a:r>
            <a:r>
              <a:rPr lang="en-GB" sz="2400" dirty="0"/>
              <a:t> knobbly knees.</a:t>
            </a:r>
          </a:p>
          <a:p>
            <a:r>
              <a:rPr lang="en-GB" sz="2400" dirty="0"/>
              <a:t>Always keep your writing -  </a:t>
            </a:r>
            <a:r>
              <a:rPr lang="en-GB" sz="2400" b="1" dirty="0">
                <a:solidFill>
                  <a:srgbClr val="0070C0"/>
                </a:solidFill>
              </a:rPr>
              <a:t>grammatically correct</a:t>
            </a:r>
            <a:r>
              <a:rPr lang="en-GB" sz="2400" dirty="0"/>
              <a:t>,</a:t>
            </a:r>
          </a:p>
          <a:p>
            <a:r>
              <a:rPr lang="en-GB" sz="2400" dirty="0"/>
              <a:t>Missing commas, full stops; make sure it has been checked.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Double negatives </a:t>
            </a:r>
            <a:r>
              <a:rPr lang="en-GB" sz="2400" dirty="0"/>
              <a:t>do not use, 'they just </a:t>
            </a:r>
            <a:r>
              <a:rPr lang="en-GB" sz="2400" b="1" dirty="0"/>
              <a:t>don't</a:t>
            </a:r>
            <a:r>
              <a:rPr lang="en-GB" sz="2400" dirty="0"/>
              <a:t> make </a:t>
            </a:r>
            <a:r>
              <a:rPr lang="en-GB" sz="2400" b="1" dirty="0"/>
              <a:t>no</a:t>
            </a:r>
            <a:r>
              <a:rPr lang="en-GB" sz="2400" dirty="0"/>
              <a:t> sense,'</a:t>
            </a:r>
            <a:br>
              <a:rPr lang="en-GB" sz="2400" dirty="0"/>
            </a:br>
            <a:r>
              <a:rPr lang="en-GB" sz="2400" dirty="0"/>
              <a:t>So keep it right and keep it real and with them let's dispense. </a:t>
            </a:r>
          </a:p>
          <a:p>
            <a:r>
              <a:rPr lang="en-GB" sz="2400" dirty="0" smtClean="0"/>
              <a:t>A </a:t>
            </a:r>
            <a:r>
              <a:rPr lang="en-GB" sz="2400" b="1" dirty="0">
                <a:solidFill>
                  <a:srgbClr val="0070C0"/>
                </a:solidFill>
              </a:rPr>
              <a:t>subject</a:t>
            </a:r>
            <a:r>
              <a:rPr lang="en-GB" sz="2400" dirty="0"/>
              <a:t> working with a verb - together they must </a:t>
            </a:r>
            <a:r>
              <a:rPr lang="en-GB" sz="2400" b="1" dirty="0">
                <a:solidFill>
                  <a:srgbClr val="0070C0"/>
                </a:solidFill>
              </a:rPr>
              <a:t>agree</a:t>
            </a:r>
            <a:r>
              <a:rPr lang="en-GB" sz="2400" dirty="0"/>
              <a:t>,</a:t>
            </a:r>
            <a:br>
              <a:rPr lang="en-GB" sz="2400" dirty="0"/>
            </a:br>
            <a:r>
              <a:rPr lang="en-GB" sz="2400" b="1" dirty="0"/>
              <a:t>We was </a:t>
            </a:r>
            <a:r>
              <a:rPr lang="en-GB" sz="2400" dirty="0"/>
              <a:t>laughing, </a:t>
            </a:r>
            <a:r>
              <a:rPr lang="en-GB" sz="2400" b="1" dirty="0"/>
              <a:t>they is </a:t>
            </a:r>
            <a:r>
              <a:rPr lang="en-GB" sz="2400" dirty="0"/>
              <a:t>playing, </a:t>
            </a:r>
            <a:r>
              <a:rPr lang="en-GB" sz="2400" dirty="0" smtClean="0"/>
              <a:t>is </a:t>
            </a:r>
            <a:r>
              <a:rPr lang="en-GB" sz="2400" dirty="0"/>
              <a:t>wrong as you can see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When it’s </a:t>
            </a:r>
            <a:r>
              <a:rPr lang="en-GB" sz="2400" b="1" dirty="0" smtClean="0">
                <a:solidFill>
                  <a:srgbClr val="0070C0"/>
                </a:solidFill>
              </a:rPr>
              <a:t>passive</a:t>
            </a:r>
            <a:r>
              <a:rPr lang="en-GB" sz="2400" dirty="0" smtClean="0"/>
              <a:t>, the zombies did it, the zombies did the deed,</a:t>
            </a:r>
          </a:p>
          <a:p>
            <a:r>
              <a:rPr lang="en-GB" sz="2400" dirty="0" smtClean="0"/>
              <a:t>The book was read. The car was driven. The toy </a:t>
            </a:r>
            <a:r>
              <a:rPr lang="en-GB" sz="2400" dirty="0"/>
              <a:t>i</a:t>
            </a:r>
            <a:r>
              <a:rPr lang="en-GB" sz="2400" dirty="0" smtClean="0"/>
              <a:t>s guaranteed.</a:t>
            </a:r>
          </a:p>
          <a:p>
            <a:endParaRPr lang="en-GB" sz="2400" dirty="0" smtClean="0"/>
          </a:p>
          <a:p>
            <a:r>
              <a:rPr lang="en-GB" sz="2400" dirty="0" smtClean="0"/>
              <a:t>So learn this poem and all your </a:t>
            </a:r>
            <a:r>
              <a:rPr lang="en-GB" sz="2400" b="1" dirty="0" err="1" smtClean="0">
                <a:solidFill>
                  <a:srgbClr val="0070C0"/>
                </a:solidFill>
              </a:rPr>
              <a:t>SpaG</a:t>
            </a:r>
            <a:r>
              <a:rPr lang="en-GB" sz="2400" dirty="0" smtClean="0"/>
              <a:t>, don’t stand around and wait,</a:t>
            </a:r>
          </a:p>
          <a:p>
            <a:r>
              <a:rPr lang="en-GB" sz="2400" dirty="0" smtClean="0"/>
              <a:t>Master each and ever skill to make your writing  </a:t>
            </a:r>
            <a:r>
              <a:rPr lang="en-GB" sz="2400" b="1" dirty="0" smtClean="0">
                <a:solidFill>
                  <a:srgbClr val="0070C0"/>
                </a:solidFill>
              </a:rPr>
              <a:t>great</a:t>
            </a:r>
            <a:r>
              <a:rPr lang="en-GB" sz="2400" dirty="0" smtClean="0"/>
              <a:t>!</a:t>
            </a:r>
          </a:p>
          <a:p>
            <a:endParaRPr lang="en-GB" sz="2400" dirty="0" smtClean="0"/>
          </a:p>
        </p:txBody>
      </p:sp>
      <p:pic>
        <p:nvPicPr>
          <p:cNvPr id="4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896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556792"/>
            <a:ext cx="640871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8000" dirty="0" smtClean="0"/>
              <a:t>The Poem in Stanzas</a:t>
            </a:r>
            <a:endParaRPr lang="en-GB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86916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 stanza is a group of lines that make up a verse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330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496944" cy="2304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27584" y="709402"/>
            <a:ext cx="7128792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Common nouns </a:t>
            </a:r>
            <a:r>
              <a:rPr lang="en-GB" sz="2400" dirty="0"/>
              <a:t>are all around, just go and take a </a:t>
            </a:r>
            <a:r>
              <a:rPr lang="en-GB" sz="2400" dirty="0" smtClean="0"/>
              <a:t>look,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b="1" dirty="0">
                <a:solidFill>
                  <a:srgbClr val="FF0000"/>
                </a:solidFill>
              </a:rPr>
              <a:t>t</a:t>
            </a:r>
            <a:r>
              <a:rPr lang="en-GB" sz="2400" b="1" dirty="0" smtClean="0">
                <a:solidFill>
                  <a:srgbClr val="FF0000"/>
                </a:solidFill>
              </a:rPr>
              <a:t>able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chair</a:t>
            </a:r>
            <a:r>
              <a:rPr lang="en-GB" sz="2400" dirty="0"/>
              <a:t>, </a:t>
            </a:r>
            <a:r>
              <a:rPr lang="en-GB" sz="2400" dirty="0" smtClean="0"/>
              <a:t>a </a:t>
            </a:r>
            <a:r>
              <a:rPr lang="en-GB" sz="2400" b="1" dirty="0" smtClean="0">
                <a:solidFill>
                  <a:srgbClr val="FF0000"/>
                </a:solidFill>
              </a:rPr>
              <a:t>coat</a:t>
            </a:r>
            <a:r>
              <a:rPr lang="en-GB" sz="2400" dirty="0" smtClean="0"/>
              <a:t>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rgbClr val="FF0000"/>
                </a:solidFill>
              </a:rPr>
              <a:t>bag</a:t>
            </a:r>
            <a:r>
              <a:rPr lang="en-GB" sz="2400" dirty="0"/>
              <a:t>, or </a:t>
            </a:r>
            <a:r>
              <a:rPr lang="en-GB" sz="2400" dirty="0" smtClean="0"/>
              <a:t>empty writing </a:t>
            </a:r>
            <a:r>
              <a:rPr lang="en-GB" sz="2400" b="1" dirty="0" smtClean="0">
                <a:solidFill>
                  <a:srgbClr val="FF0000"/>
                </a:solidFill>
              </a:rPr>
              <a:t>book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1026" name="Picture 2" descr="C:\Users\Oliver\Desktop\Untitled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9" y="2720254"/>
            <a:ext cx="2232248" cy="15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iver\Desktop\Untitled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77343"/>
            <a:ext cx="1674328" cy="239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iver\Desktop\Untitled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24005"/>
            <a:ext cx="1618723" cy="209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iver\Desktop\Untitled 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20254"/>
            <a:ext cx="2062630" cy="122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liver\Desktop\Untitled 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47644"/>
            <a:ext cx="2255858" cy="157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637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On-screen Show (4:3)</PresentationFormat>
  <Paragraphs>143</Paragraphs>
  <Slides>35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2014-12-06T14:20:45Z</dcterms:created>
  <dcterms:modified xsi:type="dcterms:W3CDTF">2019-07-17T09:43:50Z</dcterms:modified>
</cp:coreProperties>
</file>