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57" r:id="rId4"/>
    <p:sldId id="263" r:id="rId5"/>
    <p:sldId id="264" r:id="rId6"/>
    <p:sldId id="283" r:id="rId7"/>
    <p:sldId id="284" r:id="rId8"/>
    <p:sldId id="271" r:id="rId9"/>
    <p:sldId id="285" r:id="rId10"/>
    <p:sldId id="286" r:id="rId11"/>
    <p:sldId id="287" r:id="rId12"/>
    <p:sldId id="270" r:id="rId13"/>
    <p:sldId id="288" r:id="rId14"/>
    <p:sldId id="289" r:id="rId15"/>
    <p:sldId id="290" r:id="rId16"/>
    <p:sldId id="274" r:id="rId17"/>
    <p:sldId id="278" r:id="rId18"/>
    <p:sldId id="279" r:id="rId19"/>
    <p:sldId id="280" r:id="rId20"/>
    <p:sldId id="291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2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>
        <p:scale>
          <a:sx n="76" d="100"/>
          <a:sy n="76" d="100"/>
        </p:scale>
        <p:origin x="-11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0C884-0556-4F06-B000-2EC4D18D54B9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9B75D-496E-401D-8C93-1E0B20ACB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9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Large paper on tables for parents and children to use to draw part, part whole.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9B75D-496E-401D-8C93-1E0B20ACB5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873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15C5-616C-469E-8CFB-275099243458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72B7-EC06-4A13-89C8-30CCF6089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625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15C5-616C-469E-8CFB-275099243458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72B7-EC06-4A13-89C8-30CCF6089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08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15C5-616C-469E-8CFB-275099243458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72B7-EC06-4A13-89C8-30CCF6089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922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15C5-616C-469E-8CFB-275099243458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72B7-EC06-4A13-89C8-30CCF6089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095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15C5-616C-469E-8CFB-275099243458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72B7-EC06-4A13-89C8-30CCF6089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44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15C5-616C-469E-8CFB-275099243458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72B7-EC06-4A13-89C8-30CCF6089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456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15C5-616C-469E-8CFB-275099243458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72B7-EC06-4A13-89C8-30CCF6089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765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15C5-616C-469E-8CFB-275099243458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72B7-EC06-4A13-89C8-30CCF6089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584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15C5-616C-469E-8CFB-275099243458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72B7-EC06-4A13-89C8-30CCF6089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211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15C5-616C-469E-8CFB-275099243458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72B7-EC06-4A13-89C8-30CCF6089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28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15C5-616C-469E-8CFB-275099243458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72B7-EC06-4A13-89C8-30CCF6089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53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215C5-616C-469E-8CFB-275099243458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B72B7-EC06-4A13-89C8-30CCF6089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77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744682">
            <a:off x="1542809" y="818080"/>
            <a:ext cx="7772400" cy="1470025"/>
          </a:xfrm>
        </p:spPr>
        <p:txBody>
          <a:bodyPr>
            <a:norm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VAG Rounded Std Thin" pitchFamily="34" charset="0"/>
              </a:rPr>
              <a:t>‘Clever Calculating’</a:t>
            </a:r>
            <a:endParaRPr lang="en-GB" sz="6000" dirty="0">
              <a:solidFill>
                <a:schemeClr val="bg1"/>
              </a:solidFill>
              <a:latin typeface="VAG Rounded Std Thin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151723">
            <a:off x="410302" y="3837707"/>
            <a:ext cx="6400800" cy="1752600"/>
          </a:xfrm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VAG Rounded Std Thin" pitchFamily="34" charset="0"/>
              </a:rPr>
              <a:t>‘Back to School’</a:t>
            </a:r>
          </a:p>
          <a:p>
            <a:r>
              <a:rPr lang="en-GB" sz="4800" dirty="0" smtClean="0">
                <a:solidFill>
                  <a:schemeClr val="bg1"/>
                </a:solidFill>
                <a:latin typeface="VAG Rounded Std Thin" pitchFamily="34" charset="0"/>
              </a:rPr>
              <a:t>at Park Hall Academy</a:t>
            </a:r>
            <a:endParaRPr lang="en-GB" sz="4800" dirty="0">
              <a:solidFill>
                <a:schemeClr val="bg1"/>
              </a:solidFill>
              <a:latin typeface="VAG Rounded Std Thin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2847975" cy="1600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97152"/>
            <a:ext cx="1540657" cy="18512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5899919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# everyone can</a:t>
            </a:r>
            <a:endParaRPr lang="en-G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9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Step -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The </a:t>
            </a:r>
            <a:r>
              <a:rPr lang="en-GB" dirty="0">
                <a:solidFill>
                  <a:schemeClr val="bg1"/>
                </a:solidFill>
              </a:rPr>
              <a:t>parts are given - add together to find the whole.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36912"/>
            <a:ext cx="4776763" cy="308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5651500" cy="49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683568" y="1556792"/>
            <a:ext cx="4824536" cy="374441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VAG Rounded" panose="02000303030000020004" pitchFamily="2" charset="0"/>
              </a:rPr>
              <a:t>When we understand, only then will we move on to recording using the abstract approach  </a:t>
            </a:r>
          </a:p>
          <a:p>
            <a:pPr algn="ctr"/>
            <a:r>
              <a:rPr lang="en-GB" sz="2800" dirty="0" smtClean="0">
                <a:solidFill>
                  <a:schemeClr val="bg1"/>
                </a:solidFill>
                <a:latin typeface="VAG Rounded" panose="02000303030000020004" pitchFamily="2" charset="0"/>
              </a:rPr>
              <a:t>6+4 = 10 </a:t>
            </a:r>
            <a:endParaRPr lang="en-GB" sz="2800" dirty="0">
              <a:solidFill>
                <a:schemeClr val="bg1"/>
              </a:solidFill>
              <a:latin typeface="VAG Rounded" panose="020003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3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541169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3861048"/>
            <a:ext cx="75608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This helps children to see the relationship between addition and subtraction.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6+ 4 = 10			10= 4 + 6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4 + 6 = 10			10 = 6 + 4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10 – 4 =6			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10 – 6 = 4 </a:t>
            </a:r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2992760" y="554079"/>
            <a:ext cx="5387280" cy="4896544"/>
            <a:chOff x="2992760" y="554079"/>
            <a:chExt cx="5387280" cy="4896544"/>
          </a:xfrm>
        </p:grpSpPr>
        <p:grpSp>
          <p:nvGrpSpPr>
            <p:cNvPr id="7" name="Group 6"/>
            <p:cNvGrpSpPr/>
            <p:nvPr/>
          </p:nvGrpSpPr>
          <p:grpSpPr>
            <a:xfrm>
              <a:off x="2992760" y="554079"/>
              <a:ext cx="5387280" cy="4896544"/>
              <a:chOff x="2987824" y="580331"/>
              <a:chExt cx="5387280" cy="4896544"/>
            </a:xfrm>
          </p:grpSpPr>
          <p:sp>
            <p:nvSpPr>
              <p:cNvPr id="6" name="Cloud Callout 5"/>
              <p:cNvSpPr/>
              <p:nvPr/>
            </p:nvSpPr>
            <p:spPr>
              <a:xfrm>
                <a:off x="2987824" y="580331"/>
                <a:ext cx="5387280" cy="4896544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229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0648" y="1428087"/>
                <a:ext cx="2421632" cy="276757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3995936" y="4005064"/>
              <a:ext cx="29012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You can have more than two parts in the part whole method.</a:t>
              </a:r>
              <a:endPara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057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7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 Frames</a:t>
            </a:r>
          </a:p>
          <a:p>
            <a:pPr marL="0" indent="0" algn="ctr">
              <a:buNone/>
            </a:pPr>
            <a:endParaRPr lang="en-GB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GB" sz="4400" dirty="0" smtClean="0">
                <a:solidFill>
                  <a:schemeClr val="bg1"/>
                </a:solidFill>
              </a:rPr>
              <a:t> 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79" y="1268760"/>
            <a:ext cx="4345202" cy="153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400506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  <a:latin typeface="VAG Rounded" panose="02000303030000020004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836093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VAG Rounded" panose="02000303030000020004" pitchFamily="2" charset="0"/>
              </a:rPr>
              <a:t>Ten frames are  used to help children to partition numbers  and understand place value  e.g. </a:t>
            </a:r>
          </a:p>
          <a:p>
            <a:pPr algn="ctr"/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G Rounded" panose="02000303030000020004" pitchFamily="2" charset="0"/>
              </a:rPr>
              <a:t>13 = 10 + 3 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G Rounded" panose="02000303030000020004" pitchFamily="2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319" y="4260983"/>
            <a:ext cx="3187080" cy="155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98" y="4260983"/>
            <a:ext cx="3405931" cy="155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6135687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VAG Rounded" panose="02000303030000020004" pitchFamily="2" charset="0"/>
              </a:rPr>
              <a:t>A </a:t>
            </a:r>
            <a:r>
              <a:rPr lang="en-GB" sz="2400" b="1" dirty="0">
                <a:solidFill>
                  <a:schemeClr val="bg1"/>
                </a:solidFill>
                <a:latin typeface="VAG Rounded" panose="02000303030000020004" pitchFamily="2" charset="0"/>
              </a:rPr>
              <a:t>ten frame</a:t>
            </a:r>
            <a:r>
              <a:rPr lang="en-GB" sz="2400" dirty="0">
                <a:solidFill>
                  <a:schemeClr val="bg1"/>
                </a:solidFill>
                <a:latin typeface="VAG Rounded" panose="02000303030000020004" pitchFamily="2" charset="0"/>
              </a:rPr>
              <a:t> is a </a:t>
            </a:r>
            <a:r>
              <a:rPr lang="en-GB" sz="2400" dirty="0" smtClean="0">
                <a:solidFill>
                  <a:schemeClr val="bg1"/>
                </a:solidFill>
                <a:latin typeface="VAG Rounded" panose="02000303030000020004" pitchFamily="2" charset="0"/>
              </a:rPr>
              <a:t>tool </a:t>
            </a:r>
            <a:r>
              <a:rPr lang="en-GB" sz="2400" dirty="0">
                <a:solidFill>
                  <a:schemeClr val="bg1"/>
                </a:solidFill>
                <a:latin typeface="VAG Rounded" panose="02000303030000020004" pitchFamily="2" charset="0"/>
              </a:rPr>
              <a:t>that allows </a:t>
            </a:r>
            <a:r>
              <a:rPr lang="en-GB" sz="2400" dirty="0" smtClean="0">
                <a:solidFill>
                  <a:schemeClr val="bg1"/>
                </a:solidFill>
                <a:latin typeface="VAG Rounded" panose="02000303030000020004" pitchFamily="2" charset="0"/>
              </a:rPr>
              <a:t>children to see numbers</a:t>
            </a:r>
            <a:r>
              <a:rPr lang="en-GB" sz="2400" dirty="0">
                <a:solidFill>
                  <a:schemeClr val="bg1"/>
                </a:solidFill>
                <a:latin typeface="VAG Rounded" panose="0200030303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889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85" y="299349"/>
            <a:ext cx="2880320" cy="295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404664"/>
            <a:ext cx="38164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VAG Rounded" panose="02000303030000020004" pitchFamily="2" charset="0"/>
              </a:rPr>
              <a:t>As with part, part whole, children begin using ten frames with real objects - the concrete stage.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2206922" cy="278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20468"/>
            <a:ext cx="3148548" cy="239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96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3888432" cy="6120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step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 will move on to drawing their own representations on to a ten frame.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you can see the child is now solving an abstract calculation (13 + 7 ) using the ten frame and their knowledge of number facts .</a:t>
            </a:r>
          </a:p>
          <a:p>
            <a:pPr marL="0" indent="0" algn="ctr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4377098" cy="409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17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solidFill>
                  <a:schemeClr val="bg1"/>
                </a:solidFill>
              </a:rPr>
              <a:t>Now your turn!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51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  <a:latin typeface="VAG Rounded" panose="02000303030000020004" pitchFamily="2" charset="0"/>
              </a:rPr>
              <a:t>Bar modelling</a:t>
            </a:r>
            <a:endParaRPr lang="en-GB" sz="5400" dirty="0">
              <a:solidFill>
                <a:schemeClr val="bg1"/>
              </a:solidFill>
              <a:latin typeface="VAG Rounded" panose="0200030303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VAG Rounded" panose="02000303030000020004" pitchFamily="2" charset="0"/>
              </a:rPr>
              <a:t>Bar modelling is a strategy to help pupils to </a:t>
            </a:r>
            <a: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G Rounded" panose="02000303030000020004" pitchFamily="2" charset="0"/>
              </a:rPr>
              <a:t>reason</a:t>
            </a:r>
            <a:r>
              <a:rPr lang="en-GB" dirty="0" smtClean="0">
                <a:solidFill>
                  <a:schemeClr val="bg1"/>
                </a:solidFill>
                <a:latin typeface="VAG Rounded" panose="02000303030000020004" pitchFamily="2" charset="0"/>
              </a:rPr>
              <a:t> a problem before solving it.</a:t>
            </a:r>
          </a:p>
          <a:p>
            <a:pPr marL="0" indent="0" algn="ctr">
              <a:buNone/>
            </a:pPr>
            <a:endParaRPr lang="en-GB" dirty="0">
              <a:solidFill>
                <a:schemeClr val="bg1"/>
              </a:solidFill>
              <a:latin typeface="VAG Rounded" panose="02000303030000020004" pitchFamily="2" charset="0"/>
            </a:endParaRPr>
          </a:p>
          <a:p>
            <a:pPr algn="ctr"/>
            <a:endParaRPr lang="en-GB" dirty="0" smtClean="0">
              <a:solidFill>
                <a:schemeClr val="bg1"/>
              </a:solidFill>
              <a:latin typeface="VAG Rounded" panose="02000303030000020004" pitchFamily="2" charset="0"/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VAG Rounded" panose="02000303030000020004" pitchFamily="2" charset="0"/>
              </a:rPr>
              <a:t>A bar model will </a:t>
            </a:r>
            <a:r>
              <a:rPr lang="en-GB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G Rounded" panose="02000303030000020004" pitchFamily="2" charset="0"/>
              </a:rPr>
              <a:t>not give you the answer </a:t>
            </a:r>
            <a:r>
              <a:rPr lang="en-GB" dirty="0" smtClean="0">
                <a:solidFill>
                  <a:schemeClr val="bg1"/>
                </a:solidFill>
                <a:latin typeface="VAG Rounded" panose="02000303030000020004" pitchFamily="2" charset="0"/>
              </a:rPr>
              <a:t>but it helps you to visualise and reason a problem.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8953">
            <a:off x="6390773" y="5667164"/>
            <a:ext cx="1804045" cy="50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133">
            <a:off x="426458" y="430565"/>
            <a:ext cx="1310630" cy="89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868" y="260648"/>
            <a:ext cx="1905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66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6064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VAG Rounded" panose="02000303030000020004" pitchFamily="2" charset="0"/>
              </a:rPr>
              <a:t>Here are some typical representations of bar models.</a:t>
            </a:r>
            <a:endParaRPr lang="en-GB" sz="2400" dirty="0">
              <a:solidFill>
                <a:schemeClr val="bg1"/>
              </a:solidFill>
              <a:latin typeface="VAG Rounded" panose="02000303030000020004" pitchFamily="2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320" y="809625"/>
            <a:ext cx="35814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96267"/>
            <a:ext cx="7416824" cy="168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52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20148" cy="586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20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899911" cy="402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90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endParaRPr lang="en-GB" dirty="0" smtClean="0"/>
          </a:p>
          <a:p>
            <a:pPr algn="r"/>
            <a:endParaRPr lang="en-GB" dirty="0" smtClean="0">
              <a:solidFill>
                <a:schemeClr val="bg1"/>
              </a:solidFill>
            </a:endParaRPr>
          </a:p>
          <a:p>
            <a:pPr algn="r"/>
            <a:endParaRPr lang="en-GB" dirty="0" smtClean="0">
              <a:solidFill>
                <a:schemeClr val="bg1"/>
              </a:solidFill>
            </a:endParaRPr>
          </a:p>
          <a:p>
            <a:pPr algn="r"/>
            <a:endParaRPr lang="en-GB" dirty="0">
              <a:solidFill>
                <a:schemeClr val="bg1"/>
              </a:solidFill>
            </a:endParaRPr>
          </a:p>
          <a:p>
            <a:pPr algn="r"/>
            <a:endParaRPr lang="en-GB" dirty="0" smtClean="0">
              <a:solidFill>
                <a:schemeClr val="bg1"/>
              </a:solidFill>
            </a:endParaRPr>
          </a:p>
          <a:p>
            <a:pPr algn="r"/>
            <a:r>
              <a:rPr lang="en-GB" sz="4000" dirty="0" smtClean="0">
                <a:solidFill>
                  <a:schemeClr val="bg1"/>
                </a:solidFill>
              </a:rPr>
              <a:t>Concrete</a:t>
            </a:r>
          </a:p>
          <a:p>
            <a:pPr algn="r"/>
            <a:r>
              <a:rPr lang="en-GB" sz="4000" dirty="0" smtClean="0">
                <a:solidFill>
                  <a:schemeClr val="bg1"/>
                </a:solidFill>
              </a:rPr>
              <a:t>Pictorial</a:t>
            </a:r>
          </a:p>
          <a:p>
            <a:pPr algn="r"/>
            <a:r>
              <a:rPr lang="en-GB" sz="4000" dirty="0" smtClean="0">
                <a:solidFill>
                  <a:schemeClr val="bg1"/>
                </a:solidFill>
              </a:rPr>
              <a:t>Abstract</a:t>
            </a:r>
          </a:p>
          <a:p>
            <a:pPr algn="r"/>
            <a:endParaRPr lang="en-GB" sz="4000" dirty="0"/>
          </a:p>
        </p:txBody>
      </p:sp>
      <p:sp>
        <p:nvSpPr>
          <p:cNvPr id="4" name="Cloud 3"/>
          <p:cNvSpPr/>
          <p:nvPr/>
        </p:nvSpPr>
        <p:spPr>
          <a:xfrm>
            <a:off x="395536" y="260648"/>
            <a:ext cx="6408712" cy="5229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sz="2800" dirty="0" smtClean="0"/>
              <a:t>Children and adults find maths difficult because it is abstract. The CPA approach helps children learn new ideas and build on their existing knowledge by introducing abstract concepts in a more familiar way.</a:t>
            </a:r>
            <a:endParaRPr lang="en-GB" sz="2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9050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68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G Rounded" panose="02000303030000020004" pitchFamily="2" charset="0"/>
              </a:rPr>
              <a:t>Clever Calculating</a:t>
            </a:r>
            <a:endParaRPr lang="en-GB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G Rounded" panose="02000303030000020004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2603"/>
            <a:ext cx="3676650" cy="5038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268760"/>
            <a:ext cx="41044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G Rounded" panose="02000303030000020004" pitchFamily="2" charset="0"/>
              </a:rPr>
              <a:t>Your turn !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G Rounded" panose="02000303030000020004" pitchFamily="2" charset="0"/>
              </a:rPr>
              <a:t>Please continue your learning together at home together!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G Rounded" panose="02000303030000020004" pitchFamily="2" charset="0"/>
              </a:rPr>
              <a:t>Remember to use all of the concrete, pictorial and abstract methods that you have seen today to solve the problems.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G Rounded" panose="02000303030000020004" pitchFamily="2" charset="0"/>
              </a:rPr>
              <a:t>You may go in to the pit, but remember marvellous mistakes are how we learn!</a:t>
            </a:r>
          </a:p>
          <a:p>
            <a:pPr algn="ctr"/>
            <a:endParaRPr lang="en-GB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G Rounded" panose="02000303030000020004" pitchFamily="2" charset="0"/>
            </a:endParaRPr>
          </a:p>
          <a:p>
            <a:pPr algn="ctr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G Rounded" panose="02000303030000020004" pitchFamily="2" charset="0"/>
              </a:rPr>
              <a:t>Please tweet us (@</a:t>
            </a:r>
            <a:r>
              <a:rPr lang="en-GB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G Rounded" panose="02000303030000020004" pitchFamily="2" charset="0"/>
              </a:rPr>
              <a:t>AcademyParkHall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G Rounded" panose="02000303030000020004" pitchFamily="2" charset="0"/>
              </a:rPr>
              <a:t>) photos of you continuing your learning journey at home. 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G Rounded" panose="020003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601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9766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out for our ‘Clever Calculation’ tweets and ‘Bar-</a:t>
            </a:r>
            <a:r>
              <a:rPr lang="en-GB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vember</a:t>
            </a:r>
            <a: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bar models.</a:t>
            </a:r>
          </a:p>
          <a:p>
            <a:pPr marL="0" indent="0" algn="ctr">
              <a:buNone/>
            </a:pPr>
            <a:endParaRPr lang="en-GB" sz="4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4000" dirty="0" smtClean="0">
                <a:solidFill>
                  <a:schemeClr val="bg1"/>
                </a:solidFill>
              </a:rPr>
              <a:t>Please tweet us @</a:t>
            </a:r>
            <a:r>
              <a:rPr lang="en-GB" sz="4000" dirty="0" err="1" smtClean="0">
                <a:solidFill>
                  <a:schemeClr val="bg1"/>
                </a:solidFill>
              </a:rPr>
              <a:t>AcademyParkHall</a:t>
            </a:r>
            <a:r>
              <a:rPr lang="en-GB" sz="4000" dirty="0" smtClean="0">
                <a:solidFill>
                  <a:schemeClr val="bg1"/>
                </a:solidFill>
              </a:rPr>
              <a:t> pictures of you and your family enjoying the home learning activity.</a:t>
            </a:r>
          </a:p>
          <a:p>
            <a:pPr marL="0" indent="0" algn="ctr">
              <a:buNone/>
            </a:pP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tweets will be entered in to a prize draw – you must be in it to win it!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8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u="sng" dirty="0" smtClean="0">
                <a:solidFill>
                  <a:schemeClr val="bg1"/>
                </a:solidFill>
              </a:rPr>
              <a:t>Concrete</a:t>
            </a:r>
            <a:r>
              <a:rPr lang="en-GB" dirty="0" smtClean="0">
                <a:solidFill>
                  <a:schemeClr val="bg1"/>
                </a:solidFill>
              </a:rPr>
              <a:t>, Pictorial, Abstract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328592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Concrete- </a:t>
            </a:r>
            <a:r>
              <a:rPr lang="en-GB" dirty="0" smtClean="0">
                <a:solidFill>
                  <a:schemeClr val="bg1"/>
                </a:solidFill>
              </a:rPr>
              <a:t>this is the ‘doing’ stage, using concrete objects to model problems.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e.g. if a problem is about adding up four baskets of fruit, the children might first handle actual fruit before progressing to handling counters or cubes which are used to represent the fruit.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2498">
            <a:off x="7369484" y="4690053"/>
            <a:ext cx="1389371" cy="138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5373216"/>
            <a:ext cx="1483352" cy="111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373216"/>
            <a:ext cx="1467311" cy="109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384739"/>
            <a:ext cx="3121025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89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Concrete, </a:t>
            </a:r>
            <a:r>
              <a:rPr lang="en-GB" sz="6000" b="1" u="sng" dirty="0" smtClean="0">
                <a:solidFill>
                  <a:schemeClr val="bg1"/>
                </a:solidFill>
              </a:rPr>
              <a:t>Pictorial</a:t>
            </a:r>
            <a:r>
              <a:rPr lang="en-GB" dirty="0" smtClean="0">
                <a:solidFill>
                  <a:schemeClr val="bg1"/>
                </a:solidFill>
              </a:rPr>
              <a:t>, Abstract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47" y="1268760"/>
            <a:ext cx="8229600" cy="45259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Pictorial- this is the ‘seeing’ stage, using representations of the objects to model problems.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e.g. building or drawing a model makes it easier to grasp concepts they traditionally find more difficult as it help them to visualise the problem.</a:t>
            </a:r>
          </a:p>
          <a:p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53136"/>
            <a:ext cx="2028234" cy="173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691109"/>
            <a:ext cx="1733532" cy="17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03278"/>
            <a:ext cx="2987692" cy="120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35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Concrete, Pictorial, </a:t>
            </a:r>
            <a:r>
              <a:rPr lang="en-GB" sz="6600" u="sng" dirty="0" smtClean="0">
                <a:solidFill>
                  <a:schemeClr val="bg1"/>
                </a:solidFill>
              </a:rPr>
              <a:t>Abstract</a:t>
            </a:r>
            <a:endParaRPr lang="en-GB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</a:t>
            </a:r>
            <a:r>
              <a:rPr lang="en-GB" b="1" dirty="0" smtClean="0">
                <a:solidFill>
                  <a:schemeClr val="bg1"/>
                </a:solidFill>
              </a:rPr>
              <a:t>bstract-</a:t>
            </a:r>
            <a:r>
              <a:rPr lang="en-GB" dirty="0" smtClean="0">
                <a:solidFill>
                  <a:schemeClr val="bg1"/>
                </a:solidFill>
              </a:rPr>
              <a:t> this is the ‘symbolic’ stage, where children are able to use abstract symbols to model problems.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89040"/>
            <a:ext cx="1679333" cy="183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96384"/>
            <a:ext cx="2389609" cy="212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23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VAG Rounded" panose="02000303030000020004" pitchFamily="2" charset="0"/>
              </a:rPr>
              <a:t>Part, part whole</a:t>
            </a:r>
            <a:endParaRPr lang="en-GB" sz="4800" dirty="0">
              <a:solidFill>
                <a:schemeClr val="bg1"/>
              </a:solidFill>
              <a:latin typeface="VAG Rounded" panose="02000303030000020004" pitchFamily="2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5040560" cy="482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5868144" y="1628800"/>
            <a:ext cx="3096344" cy="4104456"/>
          </a:xfrm>
          <a:prstGeom prst="wedgeRoundRectCallout">
            <a:avLst>
              <a:gd name="adj1" fmla="val -41416"/>
              <a:gd name="adj2" fmla="val 698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VAG Rounded" panose="02000303030000020004" pitchFamily="2" charset="0"/>
              </a:rPr>
              <a:t>Meet the part, part, whole model!</a:t>
            </a:r>
          </a:p>
          <a:p>
            <a:pPr algn="ctr"/>
            <a:r>
              <a:rPr lang="en-GB" sz="2400" dirty="0" smtClean="0">
                <a:latin typeface="VAG Rounded" panose="02000303030000020004" pitchFamily="2" charset="0"/>
              </a:rPr>
              <a:t>This will help children with number bonds and when solving addition and subtraction  calculations.</a:t>
            </a:r>
            <a:endParaRPr lang="en-GB" sz="2000" dirty="0">
              <a:latin typeface="VAG Rounded" panose="020003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51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60780"/>
            <a:ext cx="2007907" cy="348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43473"/>
            <a:ext cx="24669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852936"/>
            <a:ext cx="200791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2909"/>
            <a:ext cx="2989350" cy="277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60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435280" cy="5184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G Rounded" panose="02000303030000020004" pitchFamily="2" charset="0"/>
              </a:rPr>
              <a:t>Now it is your turn! </a:t>
            </a:r>
          </a:p>
          <a:p>
            <a:pPr marL="0" indent="0" algn="ctr">
              <a:buNone/>
            </a:pPr>
            <a:r>
              <a:rPr lang="en-GB" sz="4000" dirty="0" smtClean="0">
                <a:solidFill>
                  <a:schemeClr val="bg1"/>
                </a:solidFill>
                <a:latin typeface="VAG Rounded" panose="02000303030000020004" pitchFamily="2" charset="0"/>
              </a:rPr>
              <a:t>Have a go at using the part, part whole model.</a:t>
            </a:r>
          </a:p>
          <a:p>
            <a:pPr marL="0" indent="0" algn="ctr">
              <a:buNone/>
            </a:pPr>
            <a:endParaRPr lang="en-GB" sz="4000" dirty="0">
              <a:solidFill>
                <a:schemeClr val="bg1"/>
              </a:solidFill>
              <a:latin typeface="VAG Rounded" panose="02000303030000020004" pitchFamily="2" charset="0"/>
            </a:endParaRPr>
          </a:p>
          <a:p>
            <a:pPr marL="0" indent="0" algn="ctr">
              <a:buNone/>
            </a:pPr>
            <a:r>
              <a:rPr lang="en-GB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G Rounded" panose="02000303030000020004" pitchFamily="2" charset="0"/>
              </a:rPr>
              <a:t>How many different ways can you make 20?</a:t>
            </a:r>
            <a:endParaRPr lang="en-GB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G Rounded" panose="020003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69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G Rounded" panose="02000303030000020004" pitchFamily="2" charset="0"/>
              </a:rPr>
              <a:t>Next Step -</a:t>
            </a:r>
          </a:p>
          <a:p>
            <a:r>
              <a:rPr lang="en-GB" dirty="0" smtClean="0">
                <a:solidFill>
                  <a:schemeClr val="bg1"/>
                </a:solidFill>
                <a:latin typeface="VAG Rounded" panose="02000303030000020004" pitchFamily="2" charset="0"/>
              </a:rPr>
              <a:t>The </a:t>
            </a:r>
            <a:r>
              <a:rPr lang="en-GB" dirty="0">
                <a:solidFill>
                  <a:schemeClr val="bg1"/>
                </a:solidFill>
                <a:latin typeface="VAG Rounded" panose="02000303030000020004" pitchFamily="2" charset="0"/>
              </a:rPr>
              <a:t>whole and one part are  given. Find the other part.</a:t>
            </a:r>
          </a:p>
          <a:p>
            <a:r>
              <a:rPr lang="en-GB" dirty="0">
                <a:solidFill>
                  <a:schemeClr val="bg1"/>
                </a:solidFill>
                <a:latin typeface="VAG Rounded" panose="02000303030000020004" pitchFamily="2" charset="0"/>
              </a:rPr>
              <a:t>Children learn the relationship between addition and subtraction.</a:t>
            </a:r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12976"/>
            <a:ext cx="4121526" cy="265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3203848" y="1124744"/>
            <a:ext cx="5616624" cy="43204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VAG Rounded" panose="02000303030000020004" pitchFamily="2" charset="0"/>
              </a:rPr>
              <a:t>We always start by using real objects (concrete) before moving on to drawing the part, part, whole model. </a:t>
            </a:r>
          </a:p>
        </p:txBody>
      </p:sp>
    </p:spTree>
    <p:extLst>
      <p:ext uri="{BB962C8B-B14F-4D97-AF65-F5344CB8AC3E}">
        <p14:creationId xmlns:p14="http://schemas.microsoft.com/office/powerpoint/2010/main" val="190550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635</Words>
  <Application>Microsoft Office PowerPoint</Application>
  <PresentationFormat>On-screen Show (4:3)</PresentationFormat>
  <Paragraphs>77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‘Clever Calculating’</vt:lpstr>
      <vt:lpstr>PowerPoint Presentation</vt:lpstr>
      <vt:lpstr>Concrete, Pictorial, Abstract</vt:lpstr>
      <vt:lpstr>Concrete, Pictorial, Abstract</vt:lpstr>
      <vt:lpstr>Concrete, Pictorial, Abstract</vt:lpstr>
      <vt:lpstr>Part, part whole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your turn!</vt:lpstr>
      <vt:lpstr>Bar modelling</vt:lpstr>
      <vt:lpstr>PowerPoint Presentation</vt:lpstr>
      <vt:lpstr>PowerPoint Presentation</vt:lpstr>
      <vt:lpstr>PowerPoint Presentation</vt:lpstr>
      <vt:lpstr>Clever Calculating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‘Clever Calculating’</dc:title>
  <dc:creator>Jessica Preston</dc:creator>
  <cp:lastModifiedBy>Jessica Preston</cp:lastModifiedBy>
  <cp:revision>48</cp:revision>
  <dcterms:created xsi:type="dcterms:W3CDTF">2018-09-27T19:14:28Z</dcterms:created>
  <dcterms:modified xsi:type="dcterms:W3CDTF">2018-10-26T12:14:20Z</dcterms:modified>
</cp:coreProperties>
</file>