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3" r:id="rId5"/>
    <p:sldId id="264" r:id="rId6"/>
    <p:sldId id="270" r:id="rId7"/>
    <p:sldId id="272" r:id="rId8"/>
    <p:sldId id="273" r:id="rId9"/>
    <p:sldId id="274" r:id="rId10"/>
    <p:sldId id="278" r:id="rId11"/>
    <p:sldId id="279" r:id="rId12"/>
    <p:sldId id="280" r:id="rId13"/>
    <p:sldId id="281" r:id="rId14"/>
    <p:sldId id="282" r:id="rId15"/>
    <p:sldId id="275" r:id="rId16"/>
    <p:sldId id="276" r:id="rId17"/>
    <p:sldId id="283" r:id="rId18"/>
    <p:sldId id="27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2C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15C5-616C-469E-8CFB-275099243458}" type="datetimeFigureOut">
              <a:rPr lang="en-GB" smtClean="0"/>
              <a:t>26/10/2018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72B7-EC06-4A13-89C8-30CCF60898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625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15C5-616C-469E-8CFB-275099243458}" type="datetimeFigureOut">
              <a:rPr lang="en-GB" smtClean="0"/>
              <a:t>26/10/2018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72B7-EC06-4A13-89C8-30CCF60898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083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15C5-616C-469E-8CFB-275099243458}" type="datetimeFigureOut">
              <a:rPr lang="en-GB" smtClean="0"/>
              <a:t>26/10/2018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72B7-EC06-4A13-89C8-30CCF60898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922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15C5-616C-469E-8CFB-275099243458}" type="datetimeFigureOut">
              <a:rPr lang="en-GB" smtClean="0"/>
              <a:t>26/10/2018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72B7-EC06-4A13-89C8-30CCF60898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095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15C5-616C-469E-8CFB-275099243458}" type="datetimeFigureOut">
              <a:rPr lang="en-GB" smtClean="0"/>
              <a:t>26/10/2018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72B7-EC06-4A13-89C8-30CCF60898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440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15C5-616C-469E-8CFB-275099243458}" type="datetimeFigureOut">
              <a:rPr lang="en-GB" smtClean="0"/>
              <a:t>26/10/2018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72B7-EC06-4A13-89C8-30CCF60898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8456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15C5-616C-469E-8CFB-275099243458}" type="datetimeFigureOut">
              <a:rPr lang="en-GB" smtClean="0"/>
              <a:t>26/10/2018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72B7-EC06-4A13-89C8-30CCF60898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1765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15C5-616C-469E-8CFB-275099243458}" type="datetimeFigureOut">
              <a:rPr lang="en-GB" smtClean="0"/>
              <a:t>26/10/2018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72B7-EC06-4A13-89C8-30CCF60898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584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15C5-616C-469E-8CFB-275099243458}" type="datetimeFigureOut">
              <a:rPr lang="en-GB" smtClean="0"/>
              <a:t>26/10/2018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72B7-EC06-4A13-89C8-30CCF60898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211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15C5-616C-469E-8CFB-275099243458}" type="datetimeFigureOut">
              <a:rPr lang="en-GB" smtClean="0"/>
              <a:t>26/10/2018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72B7-EC06-4A13-89C8-30CCF60898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281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15C5-616C-469E-8CFB-275099243458}" type="datetimeFigureOut">
              <a:rPr lang="en-GB" smtClean="0"/>
              <a:t>26/10/2018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72B7-EC06-4A13-89C8-30CCF60898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537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215C5-616C-469E-8CFB-275099243458}" type="datetimeFigureOut">
              <a:rPr lang="en-GB" smtClean="0"/>
              <a:t>26/10/2018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B72B7-EC06-4A13-89C8-30CCF60898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3774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744682">
            <a:off x="1542809" y="818080"/>
            <a:ext cx="7772400" cy="1470025"/>
          </a:xfrm>
        </p:spPr>
        <p:txBody>
          <a:bodyPr>
            <a:normAutofit/>
          </a:bodyPr>
          <a:lstStyle/>
          <a:p>
            <a:r>
              <a:rPr lang="en-GB" sz="6000" dirty="0" smtClean="0">
                <a:solidFill>
                  <a:schemeClr val="bg1"/>
                </a:solidFill>
                <a:latin typeface="VAG Rounded Std Thin" pitchFamily="34" charset="0"/>
              </a:rPr>
              <a:t>‘Clever Calculating’</a:t>
            </a:r>
            <a:endParaRPr lang="en-GB" sz="6000" dirty="0">
              <a:solidFill>
                <a:schemeClr val="bg1"/>
              </a:solidFill>
              <a:latin typeface="VAG Rounded Std Thin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151723">
            <a:off x="410302" y="3837707"/>
            <a:ext cx="6400800" cy="1752600"/>
          </a:xfrm>
        </p:spPr>
        <p:txBody>
          <a:bodyPr>
            <a:normAutofit/>
          </a:bodyPr>
          <a:lstStyle/>
          <a:p>
            <a:r>
              <a:rPr lang="en-GB" sz="4800" dirty="0" smtClean="0">
                <a:solidFill>
                  <a:schemeClr val="bg1"/>
                </a:solidFill>
                <a:latin typeface="VAG Rounded Std Thin" pitchFamily="34" charset="0"/>
              </a:rPr>
              <a:t>‘Back to School’</a:t>
            </a:r>
          </a:p>
          <a:p>
            <a:r>
              <a:rPr lang="en-GB" sz="4800" dirty="0" smtClean="0">
                <a:solidFill>
                  <a:schemeClr val="bg1"/>
                </a:solidFill>
                <a:latin typeface="VAG Rounded Std Thin" pitchFamily="34" charset="0"/>
              </a:rPr>
              <a:t>at Park Hall Academy</a:t>
            </a:r>
            <a:endParaRPr lang="en-GB" sz="4800" dirty="0">
              <a:solidFill>
                <a:schemeClr val="bg1"/>
              </a:solidFill>
              <a:latin typeface="VAG Rounded Std Thin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16832"/>
            <a:ext cx="2847975" cy="16002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797152"/>
            <a:ext cx="1540657" cy="185127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63688" y="5899919"/>
            <a:ext cx="51125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chemeClr val="bg1"/>
                </a:solidFill>
              </a:rPr>
              <a:t># everyone can</a:t>
            </a:r>
            <a:endParaRPr lang="en-GB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791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32656"/>
            <a:ext cx="7092405" cy="580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752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8020148" cy="5865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820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96752"/>
            <a:ext cx="8899911" cy="4023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790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002" y="404664"/>
            <a:ext cx="8632508" cy="4983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2002" y="5661248"/>
            <a:ext cx="89505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  <a:latin typeface="VAG Rounded" panose="02000303030000020004" pitchFamily="2" charset="0"/>
              </a:rPr>
              <a:t>Have a go at drawing this problem in a bar model!</a:t>
            </a:r>
            <a:endParaRPr lang="en-GB" sz="3200" dirty="0">
              <a:solidFill>
                <a:schemeClr val="bg1"/>
              </a:solidFill>
              <a:latin typeface="VAG Rounded" panose="02000303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77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052736"/>
            <a:ext cx="8029329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891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7260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3900" b="1" dirty="0">
                <a:solidFill>
                  <a:schemeClr val="bg1"/>
                </a:solidFill>
              </a:rPr>
              <a:t>90 sweets are shared between bowls a, b and c. Bowl b contains twice the amount that bowl a contains. Bowl c contains three times the amount that bowl a contains. How many more sweets does bowl b have than bowl a</a:t>
            </a:r>
            <a:r>
              <a:rPr lang="en-GB" sz="3900" b="1" dirty="0" smtClean="0">
                <a:solidFill>
                  <a:schemeClr val="bg1"/>
                </a:solidFill>
              </a:rPr>
              <a:t>?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 smtClean="0">
                <a:solidFill>
                  <a:schemeClr val="bg1"/>
                </a:solidFill>
              </a:rPr>
              <a:t>These are the types of problems that children are expected to solve in NCT’s. Bar modelling provides a strategy to use.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397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04664"/>
            <a:ext cx="7900307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ular Callout 4"/>
          <p:cNvSpPr/>
          <p:nvPr/>
        </p:nvSpPr>
        <p:spPr>
          <a:xfrm>
            <a:off x="5004048" y="3429000"/>
            <a:ext cx="3456384" cy="2448272"/>
          </a:xfrm>
          <a:prstGeom prst="wedgeRoundRectCallout">
            <a:avLst>
              <a:gd name="adj1" fmla="val -54839"/>
              <a:gd name="adj2" fmla="val 8174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/>
              <a:t>We can see that there are 6 parts – 90 ÷ 6 = 15</a:t>
            </a:r>
          </a:p>
          <a:p>
            <a:pPr algn="ctr"/>
            <a:endParaRPr lang="en-GB" sz="2400" b="1" dirty="0"/>
          </a:p>
          <a:p>
            <a:pPr algn="ctr"/>
            <a:r>
              <a:rPr lang="en-GB" sz="2400" b="1" dirty="0" smtClean="0"/>
              <a:t>Each part equals 15,  </a:t>
            </a:r>
          </a:p>
          <a:p>
            <a:pPr algn="ctr"/>
            <a:r>
              <a:rPr lang="en-GB" sz="2400" b="1" dirty="0" smtClean="0"/>
              <a:t>30-15 =15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063953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G Rounded" panose="02000303030000020004" pitchFamily="2" charset="0"/>
              </a:rPr>
              <a:t>Clever Calculating</a:t>
            </a:r>
            <a:endParaRPr lang="en-GB" sz="4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G Rounded" panose="02000303030000020004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342603"/>
            <a:ext cx="3676650" cy="503872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5536" y="1268760"/>
            <a:ext cx="410445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G Rounded" panose="02000303030000020004" pitchFamily="2" charset="0"/>
              </a:rPr>
              <a:t>Your turn !</a:t>
            </a:r>
          </a:p>
          <a:p>
            <a:pPr algn="ctr"/>
            <a:r>
              <a:rPr lang="en-GB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G Rounded" panose="02000303030000020004" pitchFamily="2" charset="0"/>
              </a:rPr>
              <a:t>Please continue your learning together at home together!</a:t>
            </a:r>
          </a:p>
          <a:p>
            <a:pPr algn="ctr"/>
            <a:r>
              <a:rPr lang="en-GB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G Rounded" panose="02000303030000020004" pitchFamily="2" charset="0"/>
              </a:rPr>
              <a:t>Remember to use all of the concrete, pictorial and abstract methods that you have seen today to solve the problems.</a:t>
            </a:r>
          </a:p>
          <a:p>
            <a:pPr algn="ctr"/>
            <a:r>
              <a:rPr lang="en-GB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G Rounded" panose="02000303030000020004" pitchFamily="2" charset="0"/>
              </a:rPr>
              <a:t>You may go in to the pit, but remember marvellous mistakes are how we learn!</a:t>
            </a:r>
          </a:p>
          <a:p>
            <a:pPr algn="ctr"/>
            <a:endParaRPr lang="en-GB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G Rounded" panose="02000303030000020004" pitchFamily="2" charset="0"/>
            </a:endParaRPr>
          </a:p>
          <a:p>
            <a:pPr algn="ctr"/>
            <a:r>
              <a:rPr lang="en-GB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G Rounded" panose="02000303030000020004" pitchFamily="2" charset="0"/>
              </a:rPr>
              <a:t>Please tweet us (@</a:t>
            </a:r>
            <a:r>
              <a:rPr lang="en-GB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G Rounded" panose="02000303030000020004" pitchFamily="2" charset="0"/>
              </a:rPr>
              <a:t>AcademyParkHall</a:t>
            </a:r>
            <a:r>
              <a:rPr lang="en-GB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G Rounded" panose="02000303030000020004" pitchFamily="2" charset="0"/>
              </a:rPr>
              <a:t>) photos of you continuing your learning journey at home. </a:t>
            </a:r>
            <a:endParaRPr lang="en-GB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G Rounded" panose="02000303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6816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597666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4000" dirty="0" smtClean="0">
                <a:solidFill>
                  <a:schemeClr val="bg1"/>
                </a:solidFill>
              </a:rPr>
              <a:t>Look out for our ‘Clever Calculation’ tweets and ‘Bar-</a:t>
            </a:r>
            <a:r>
              <a:rPr lang="en-GB" sz="4000" dirty="0" err="1" smtClean="0">
                <a:solidFill>
                  <a:schemeClr val="bg1"/>
                </a:solidFill>
              </a:rPr>
              <a:t>vember</a:t>
            </a:r>
            <a:r>
              <a:rPr lang="en-GB" sz="4000" dirty="0" smtClean="0">
                <a:solidFill>
                  <a:schemeClr val="bg1"/>
                </a:solidFill>
              </a:rPr>
              <a:t>’ bar models.</a:t>
            </a:r>
          </a:p>
          <a:p>
            <a:pPr marL="0" indent="0" algn="ctr">
              <a:buNone/>
            </a:pPr>
            <a:endParaRPr lang="en-GB" sz="40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sz="4000" dirty="0" smtClean="0">
                <a:solidFill>
                  <a:schemeClr val="bg1"/>
                </a:solidFill>
              </a:rPr>
              <a:t>Please tweet us @</a:t>
            </a:r>
            <a:r>
              <a:rPr lang="en-GB" sz="4000" dirty="0" err="1" smtClean="0">
                <a:solidFill>
                  <a:schemeClr val="bg1"/>
                </a:solidFill>
              </a:rPr>
              <a:t>AcademyParkHall</a:t>
            </a:r>
            <a:r>
              <a:rPr lang="en-GB" sz="4000" dirty="0" smtClean="0">
                <a:solidFill>
                  <a:schemeClr val="bg1"/>
                </a:solidFill>
              </a:rPr>
              <a:t> pictures of you and your family enjoying the home learning activity.</a:t>
            </a:r>
          </a:p>
          <a:p>
            <a:pPr marL="0" indent="0" algn="ctr">
              <a:buNone/>
            </a:pPr>
            <a:r>
              <a:rPr lang="en-GB" sz="4400" dirty="0" smtClean="0">
                <a:solidFill>
                  <a:schemeClr val="bg1"/>
                </a:solidFill>
              </a:rPr>
              <a:t>All tweets will be entered in to a prize draw – you must be in it to win it!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08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/>
            <a:endParaRPr lang="en-GB" dirty="0" smtClean="0"/>
          </a:p>
          <a:p>
            <a:pPr algn="r"/>
            <a:endParaRPr lang="en-GB" dirty="0" smtClean="0">
              <a:solidFill>
                <a:schemeClr val="bg1"/>
              </a:solidFill>
            </a:endParaRPr>
          </a:p>
          <a:p>
            <a:pPr algn="r"/>
            <a:endParaRPr lang="en-GB" dirty="0" smtClean="0">
              <a:solidFill>
                <a:schemeClr val="bg1"/>
              </a:solidFill>
            </a:endParaRPr>
          </a:p>
          <a:p>
            <a:pPr algn="r"/>
            <a:endParaRPr lang="en-GB" dirty="0">
              <a:solidFill>
                <a:schemeClr val="bg1"/>
              </a:solidFill>
            </a:endParaRPr>
          </a:p>
          <a:p>
            <a:pPr algn="r"/>
            <a:endParaRPr lang="en-GB" dirty="0" smtClean="0">
              <a:solidFill>
                <a:schemeClr val="bg1"/>
              </a:solidFill>
            </a:endParaRPr>
          </a:p>
          <a:p>
            <a:pPr algn="r"/>
            <a:r>
              <a:rPr lang="en-GB" sz="4000" dirty="0" smtClean="0">
                <a:solidFill>
                  <a:schemeClr val="bg1"/>
                </a:solidFill>
              </a:rPr>
              <a:t>Concrete</a:t>
            </a:r>
          </a:p>
          <a:p>
            <a:pPr algn="r"/>
            <a:r>
              <a:rPr lang="en-GB" sz="4000" dirty="0" smtClean="0">
                <a:solidFill>
                  <a:schemeClr val="bg1"/>
                </a:solidFill>
              </a:rPr>
              <a:t>Pictorial</a:t>
            </a:r>
          </a:p>
          <a:p>
            <a:pPr algn="r"/>
            <a:r>
              <a:rPr lang="en-GB" sz="4000" dirty="0" smtClean="0">
                <a:solidFill>
                  <a:schemeClr val="bg1"/>
                </a:solidFill>
              </a:rPr>
              <a:t>Abstract</a:t>
            </a:r>
          </a:p>
          <a:p>
            <a:pPr algn="r"/>
            <a:endParaRPr lang="en-GB" sz="4000" dirty="0"/>
          </a:p>
        </p:txBody>
      </p:sp>
      <p:sp>
        <p:nvSpPr>
          <p:cNvPr id="4" name="Cloud 3"/>
          <p:cNvSpPr/>
          <p:nvPr/>
        </p:nvSpPr>
        <p:spPr>
          <a:xfrm>
            <a:off x="395536" y="260648"/>
            <a:ext cx="6408712" cy="52292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/>
          </a:p>
          <a:p>
            <a:pPr algn="ctr"/>
            <a:r>
              <a:rPr lang="en-GB" sz="2800" dirty="0" smtClean="0"/>
              <a:t>Children and adults find maths difficult because it is abstract. The CPA approach helps children learn new ideas and build on their existing knowledge by introducing abstract concepts in a more familiar way.</a:t>
            </a:r>
            <a:endParaRPr lang="en-GB" sz="2800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60648"/>
            <a:ext cx="1905000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5680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6000" b="1" u="sng" dirty="0" smtClean="0">
                <a:solidFill>
                  <a:schemeClr val="bg1"/>
                </a:solidFill>
              </a:rPr>
              <a:t>Concrete</a:t>
            </a:r>
            <a:r>
              <a:rPr lang="en-GB" dirty="0" smtClean="0">
                <a:solidFill>
                  <a:schemeClr val="bg1"/>
                </a:solidFill>
              </a:rPr>
              <a:t>, Pictorial, Abstract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712968" cy="5328592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Concrete- </a:t>
            </a:r>
            <a:r>
              <a:rPr lang="en-GB" dirty="0" smtClean="0">
                <a:solidFill>
                  <a:schemeClr val="bg1"/>
                </a:solidFill>
              </a:rPr>
              <a:t>this is the ‘doing’ stage, using concrete objects to model problems.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e.g. if a problem is about adding up four baskets of fruit, the children might first handle actual fruit before progressing to handling counters or cubes which are used to represent the fruit.</a:t>
            </a:r>
          </a:p>
          <a:p>
            <a:endParaRPr lang="en-GB" dirty="0" smtClean="0">
              <a:solidFill>
                <a:schemeClr val="bg1"/>
              </a:solidFill>
            </a:endParaRPr>
          </a:p>
          <a:p>
            <a:endParaRPr lang="en-GB" dirty="0" smtClean="0">
              <a:solidFill>
                <a:schemeClr val="bg1"/>
              </a:solidFill>
            </a:endParaRPr>
          </a:p>
          <a:p>
            <a:endParaRPr lang="en-GB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02498">
            <a:off x="7369484" y="4690053"/>
            <a:ext cx="1389371" cy="1389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5373216"/>
            <a:ext cx="1483352" cy="1111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5373216"/>
            <a:ext cx="1467311" cy="1099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5384739"/>
            <a:ext cx="3121025" cy="1116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689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Concrete, </a:t>
            </a:r>
            <a:r>
              <a:rPr lang="en-GB" sz="6000" b="1" u="sng" dirty="0" smtClean="0">
                <a:solidFill>
                  <a:schemeClr val="bg1"/>
                </a:solidFill>
              </a:rPr>
              <a:t>Pictorial</a:t>
            </a:r>
            <a:r>
              <a:rPr lang="en-GB" dirty="0" smtClean="0">
                <a:solidFill>
                  <a:schemeClr val="bg1"/>
                </a:solidFill>
              </a:rPr>
              <a:t>, Abstract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147" y="1268760"/>
            <a:ext cx="8229600" cy="4525963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Pictorial- this is the ‘seeing’ stage, using representations of the objects to model problems.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e.g. building or drawing a model makes it easier to grasp concepts they traditionally find more difficult as it help them to visualise the problem.</a:t>
            </a:r>
          </a:p>
          <a:p>
            <a:endParaRPr lang="en-GB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653136"/>
            <a:ext cx="2028234" cy="1738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4691109"/>
            <a:ext cx="1733532" cy="170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103278"/>
            <a:ext cx="2987692" cy="1206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535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Concrete, Pictorial, </a:t>
            </a:r>
            <a:r>
              <a:rPr lang="en-GB" sz="6600" u="sng" dirty="0" smtClean="0">
                <a:solidFill>
                  <a:schemeClr val="bg1"/>
                </a:solidFill>
              </a:rPr>
              <a:t>Abstract</a:t>
            </a:r>
            <a:endParaRPr lang="en-GB" u="sng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A</a:t>
            </a:r>
            <a:r>
              <a:rPr lang="en-GB" b="1" dirty="0" smtClean="0">
                <a:solidFill>
                  <a:schemeClr val="bg1"/>
                </a:solidFill>
              </a:rPr>
              <a:t>bstract-</a:t>
            </a:r>
            <a:r>
              <a:rPr lang="en-GB" dirty="0" smtClean="0">
                <a:solidFill>
                  <a:schemeClr val="bg1"/>
                </a:solidFill>
              </a:rPr>
              <a:t> this is the ‘symbolic’ stage, where children are able to use abstract symbols to model problems.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789040"/>
            <a:ext cx="1679333" cy="183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496384"/>
            <a:ext cx="2389609" cy="2125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923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640871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GB" sz="7100" dirty="0" smtClean="0">
                <a:solidFill>
                  <a:schemeClr val="bg1"/>
                </a:solidFill>
              </a:rPr>
              <a:t>Your turn!</a:t>
            </a:r>
          </a:p>
          <a:p>
            <a:pPr marL="0" indent="0" algn="ctr">
              <a:buNone/>
            </a:pPr>
            <a:endParaRPr lang="en-GB" sz="4400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sz="4400" dirty="0" smtClean="0">
                <a:solidFill>
                  <a:schemeClr val="bg1"/>
                </a:solidFill>
              </a:rPr>
              <a:t>32 + 14 =</a:t>
            </a:r>
          </a:p>
          <a:p>
            <a:pPr marL="0" indent="0" algn="ctr">
              <a:buNone/>
            </a:pPr>
            <a:endParaRPr lang="en-GB" sz="44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sz="4400" dirty="0" smtClean="0">
                <a:solidFill>
                  <a:schemeClr val="bg1"/>
                </a:solidFill>
              </a:rPr>
              <a:t>123 + 64 =</a:t>
            </a:r>
          </a:p>
          <a:p>
            <a:pPr marL="0" indent="0" algn="ctr">
              <a:buNone/>
            </a:pPr>
            <a:endParaRPr lang="en-GB" sz="44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n-GB" sz="4400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sz="4400" dirty="0" smtClean="0">
                <a:solidFill>
                  <a:schemeClr val="bg1"/>
                </a:solidFill>
              </a:rPr>
              <a:t>Challenge –   329 + 531 =</a:t>
            </a:r>
          </a:p>
          <a:p>
            <a:pPr marL="0" indent="0" algn="ctr">
              <a:buNone/>
            </a:pPr>
            <a:r>
              <a:rPr lang="en-GB" sz="4400" dirty="0" smtClean="0">
                <a:solidFill>
                  <a:schemeClr val="bg1"/>
                </a:solidFill>
              </a:rPr>
              <a:t> </a:t>
            </a:r>
            <a:endParaRPr lang="en-GB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89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Pictorial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916832"/>
            <a:ext cx="3030552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5536" y="1700808"/>
            <a:ext cx="33843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bg1"/>
                </a:solidFill>
              </a:rPr>
              <a:t>This is how the children will first begin to record their calculations before moving on to the abstract.</a:t>
            </a:r>
            <a:endParaRPr lang="en-GB" sz="36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5805264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bg1"/>
                </a:solidFill>
                <a:latin typeface="VAG Rounded" panose="02000303030000020004" pitchFamily="2" charset="0"/>
              </a:rPr>
              <a:t>Key Vocabulary:  regrouping, exchanging, tens, ones</a:t>
            </a:r>
            <a:endParaRPr lang="en-GB" sz="2400" dirty="0">
              <a:solidFill>
                <a:schemeClr val="bg1"/>
              </a:solidFill>
              <a:latin typeface="VAG Rounded" panose="02000303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67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VAG Rounded" panose="02000303030000020004" pitchFamily="2" charset="0"/>
              </a:rPr>
              <a:t>Abstract</a:t>
            </a:r>
            <a:endParaRPr lang="en-GB" dirty="0">
              <a:solidFill>
                <a:schemeClr val="bg1"/>
              </a:solidFill>
              <a:latin typeface="VAG Rounded" panose="0200030303000002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 smtClean="0">
                <a:solidFill>
                  <a:schemeClr val="bg1"/>
                </a:solidFill>
                <a:latin typeface="VAG Rounded" panose="02000303030000020004" pitchFamily="2" charset="0"/>
              </a:rPr>
              <a:t>32 + 14 =</a:t>
            </a:r>
          </a:p>
          <a:p>
            <a:pPr marL="0" indent="0" algn="ctr">
              <a:buNone/>
            </a:pPr>
            <a:endParaRPr lang="en-GB" dirty="0">
              <a:solidFill>
                <a:schemeClr val="bg1"/>
              </a:solidFill>
              <a:latin typeface="VAG Rounded" panose="02000303030000020004" pitchFamily="2" charset="0"/>
            </a:endParaRPr>
          </a:p>
          <a:p>
            <a:pPr marL="0" indent="0" algn="ctr">
              <a:buNone/>
            </a:pPr>
            <a:endParaRPr lang="en-GB" dirty="0">
              <a:solidFill>
                <a:schemeClr val="bg1"/>
              </a:solidFill>
              <a:latin typeface="VAG Rounded" panose="02000303030000020004" pitchFamily="2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636912"/>
            <a:ext cx="3960440" cy="354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loud Callout 3"/>
          <p:cNvSpPr/>
          <p:nvPr/>
        </p:nvSpPr>
        <p:spPr>
          <a:xfrm>
            <a:off x="4572000" y="764704"/>
            <a:ext cx="4104456" cy="439248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latin typeface="VAG Rounded" panose="02000303030000020004" pitchFamily="2" charset="0"/>
              </a:rPr>
              <a:t>Please ensure that you follow this same approach when working with your child. A consistent approach will  support children.</a:t>
            </a:r>
            <a:endParaRPr lang="en-GB" sz="2400" dirty="0">
              <a:latin typeface="VAG Rounded" panose="02000303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886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>
                <a:solidFill>
                  <a:schemeClr val="bg1"/>
                </a:solidFill>
                <a:latin typeface="VAG Rounded" panose="02000303030000020004" pitchFamily="2" charset="0"/>
              </a:rPr>
              <a:t>Bar modelling</a:t>
            </a:r>
            <a:endParaRPr lang="en-GB" sz="4800" dirty="0">
              <a:solidFill>
                <a:schemeClr val="bg1"/>
              </a:solidFill>
              <a:latin typeface="VAG Rounded" panose="0200030303000002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VAG Rounded" panose="02000303030000020004" pitchFamily="2" charset="0"/>
              </a:rPr>
              <a:t>Bar modelling is a strategy to help pupils to reason a problem before solving it.</a:t>
            </a:r>
          </a:p>
          <a:p>
            <a:pPr marL="0" indent="0" algn="ctr">
              <a:buNone/>
            </a:pPr>
            <a:endParaRPr lang="en-GB" dirty="0">
              <a:solidFill>
                <a:schemeClr val="bg1"/>
              </a:solidFill>
              <a:latin typeface="VAG Rounded" panose="02000303030000020004" pitchFamily="2" charset="0"/>
            </a:endParaRPr>
          </a:p>
          <a:p>
            <a:pPr algn="ctr"/>
            <a:endParaRPr lang="en-GB" dirty="0" smtClean="0">
              <a:solidFill>
                <a:schemeClr val="bg1"/>
              </a:solidFill>
              <a:latin typeface="VAG Rounded" panose="02000303030000020004" pitchFamily="2" charset="0"/>
            </a:endParaRPr>
          </a:p>
          <a:p>
            <a:pPr algn="ctr"/>
            <a:r>
              <a:rPr lang="en-GB" dirty="0" smtClean="0">
                <a:solidFill>
                  <a:schemeClr val="bg1"/>
                </a:solidFill>
                <a:latin typeface="VAG Rounded" panose="02000303030000020004" pitchFamily="2" charset="0"/>
              </a:rPr>
              <a:t>A bar model will not give you the answer but it helps you to visualise and reason a problem.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66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859</TotalTime>
  <Words>525</Words>
  <Application>Microsoft Office PowerPoint</Application>
  <PresentationFormat>On-screen Show (4:3)</PresentationFormat>
  <Paragraphs>63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‘Clever Calculating’</vt:lpstr>
      <vt:lpstr>PowerPoint Presentation</vt:lpstr>
      <vt:lpstr>Concrete, Pictorial, Abstract</vt:lpstr>
      <vt:lpstr>Concrete, Pictorial, Abstract</vt:lpstr>
      <vt:lpstr>Concrete, Pictorial, Abstract</vt:lpstr>
      <vt:lpstr>PowerPoint Presentation</vt:lpstr>
      <vt:lpstr>Pictorial</vt:lpstr>
      <vt:lpstr>Abstract</vt:lpstr>
      <vt:lpstr>Bar modelling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Clever Calculating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‘Clever Calculating’</dc:title>
  <dc:creator>Jessica Preston</dc:creator>
  <cp:lastModifiedBy>Jessica Preston</cp:lastModifiedBy>
  <cp:revision>34</cp:revision>
  <dcterms:created xsi:type="dcterms:W3CDTF">2018-09-27T19:14:28Z</dcterms:created>
  <dcterms:modified xsi:type="dcterms:W3CDTF">2018-10-26T12:32:21Z</dcterms:modified>
</cp:coreProperties>
</file>